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66" r:id="rId3"/>
    <p:sldId id="267" r:id="rId4"/>
    <p:sldId id="269" r:id="rId5"/>
    <p:sldId id="271" r:id="rId6"/>
    <p:sldId id="260" r:id="rId7"/>
    <p:sldId id="280" r:id="rId8"/>
    <p:sldId id="270" r:id="rId9"/>
    <p:sldId id="268" r:id="rId10"/>
    <p:sldId id="257" r:id="rId11"/>
    <p:sldId id="279" r:id="rId12"/>
    <p:sldId id="263" r:id="rId13"/>
    <p:sldId id="282" r:id="rId14"/>
    <p:sldId id="258" r:id="rId15"/>
    <p:sldId id="273" r:id="rId16"/>
    <p:sldId id="274" r:id="rId17"/>
    <p:sldId id="276" r:id="rId18"/>
    <p:sldId id="264" r:id="rId19"/>
    <p:sldId id="272" r:id="rId20"/>
    <p:sldId id="275" r:id="rId21"/>
    <p:sldId id="281" r:id="rId22"/>
    <p:sldId id="261" r:id="rId23"/>
    <p:sldId id="259" r:id="rId24"/>
    <p:sldId id="277" r:id="rId25"/>
    <p:sldId id="262" r:id="rId26"/>
    <p:sldId id="285" r:id="rId27"/>
    <p:sldId id="265" r:id="rId28"/>
    <p:sldId id="287"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009146-BB2A-4EE1-AD0F-CE559CA57313}" type="doc">
      <dgm:prSet loTypeId="urn:microsoft.com/office/officeart/2005/8/layout/venn3" loCatId="relationship" qsTypeId="urn:microsoft.com/office/officeart/2005/8/quickstyle/simple1" qsCatId="simple" csTypeId="urn:microsoft.com/office/officeart/2005/8/colors/accent1_2" csCatId="accent1" phldr="1"/>
      <dgm:spPr/>
      <dgm:t>
        <a:bodyPr/>
        <a:lstStyle/>
        <a:p>
          <a:endParaRPr lang="en-US"/>
        </a:p>
      </dgm:t>
    </dgm:pt>
    <dgm:pt modelId="{97E18624-74A0-454B-A774-B05EEBDE8E3D}">
      <dgm:prSet phldrT="[Text]"/>
      <dgm:spPr/>
      <dgm:t>
        <a:bodyPr/>
        <a:lstStyle/>
        <a:p>
          <a:r>
            <a:rPr lang="en-US" dirty="0" smtClean="0"/>
            <a:t>Herbal tea</a:t>
          </a:r>
        </a:p>
        <a:p>
          <a:r>
            <a:rPr lang="en-US" dirty="0" smtClean="0"/>
            <a:t>Beans</a:t>
          </a:r>
        </a:p>
        <a:p>
          <a:r>
            <a:rPr lang="en-US" dirty="0" smtClean="0"/>
            <a:t>Olive Oil</a:t>
          </a:r>
          <a:endParaRPr lang="en-US" dirty="0"/>
        </a:p>
      </dgm:t>
    </dgm:pt>
    <dgm:pt modelId="{30DDF150-5FF0-4447-B42A-DADA19CC65DB}" type="parTrans" cxnId="{B03BE6CD-C490-4EAD-8A77-853B04F66981}">
      <dgm:prSet/>
      <dgm:spPr/>
      <dgm:t>
        <a:bodyPr/>
        <a:lstStyle/>
        <a:p>
          <a:endParaRPr lang="en-US"/>
        </a:p>
      </dgm:t>
    </dgm:pt>
    <dgm:pt modelId="{5FDCCD20-67B0-45B5-A6FD-11EF62DAFCC7}" type="sibTrans" cxnId="{B03BE6CD-C490-4EAD-8A77-853B04F66981}">
      <dgm:prSet/>
      <dgm:spPr/>
      <dgm:t>
        <a:bodyPr/>
        <a:lstStyle/>
        <a:p>
          <a:endParaRPr lang="en-US"/>
        </a:p>
      </dgm:t>
    </dgm:pt>
    <dgm:pt modelId="{F86DC30A-7B94-4993-90B9-EAA0E985ED95}">
      <dgm:prSet phldrT="[Text]"/>
      <dgm:spPr/>
      <dgm:t>
        <a:bodyPr/>
        <a:lstStyle/>
        <a:p>
          <a:r>
            <a:rPr lang="en-US" dirty="0" smtClean="0"/>
            <a:t>Little Meat and dairy</a:t>
          </a:r>
          <a:endParaRPr lang="en-US" dirty="0"/>
        </a:p>
      </dgm:t>
    </dgm:pt>
    <dgm:pt modelId="{C0459A94-3A85-48F5-BEE4-9A7B44D2C9E4}" type="parTrans" cxnId="{6F4FE678-4CE9-4B36-9834-13422BBD6CA0}">
      <dgm:prSet/>
      <dgm:spPr/>
      <dgm:t>
        <a:bodyPr/>
        <a:lstStyle/>
        <a:p>
          <a:endParaRPr lang="en-US"/>
        </a:p>
      </dgm:t>
    </dgm:pt>
    <dgm:pt modelId="{178D5DBD-727D-46D5-8DE1-94E23D7D2E46}" type="sibTrans" cxnId="{6F4FE678-4CE9-4B36-9834-13422BBD6CA0}">
      <dgm:prSet/>
      <dgm:spPr/>
      <dgm:t>
        <a:bodyPr/>
        <a:lstStyle/>
        <a:p>
          <a:endParaRPr lang="en-US"/>
        </a:p>
      </dgm:t>
    </dgm:pt>
    <dgm:pt modelId="{6F168366-7521-4D25-8FD3-43C9F3C0D9C0}">
      <dgm:prSet phldrT="[Text]"/>
      <dgm:spPr/>
      <dgm:t>
        <a:bodyPr/>
        <a:lstStyle/>
        <a:p>
          <a:r>
            <a:rPr lang="en-US" dirty="0" smtClean="0"/>
            <a:t>little </a:t>
          </a:r>
          <a:r>
            <a:rPr lang="en-US" dirty="0" smtClean="0"/>
            <a:t>Fish</a:t>
          </a:r>
          <a:endParaRPr lang="en-US" dirty="0"/>
        </a:p>
      </dgm:t>
    </dgm:pt>
    <dgm:pt modelId="{F651EEA2-A5CC-47F4-9E3C-B3803BABFEC4}" type="parTrans" cxnId="{BBFE6632-CD91-4B12-AE29-23321CE80A54}">
      <dgm:prSet/>
      <dgm:spPr/>
      <dgm:t>
        <a:bodyPr/>
        <a:lstStyle/>
        <a:p>
          <a:endParaRPr lang="en-US"/>
        </a:p>
      </dgm:t>
    </dgm:pt>
    <dgm:pt modelId="{25B6B6DD-381F-43AA-B4EA-8A9496C0A7CB}" type="sibTrans" cxnId="{BBFE6632-CD91-4B12-AE29-23321CE80A54}">
      <dgm:prSet/>
      <dgm:spPr/>
      <dgm:t>
        <a:bodyPr/>
        <a:lstStyle/>
        <a:p>
          <a:endParaRPr lang="en-US"/>
        </a:p>
      </dgm:t>
    </dgm:pt>
    <dgm:pt modelId="{B4DDC69D-CBF3-4C42-8C54-0113E6F138DC}">
      <dgm:prSet phldrT="[Text]"/>
      <dgm:spPr/>
      <dgm:t>
        <a:bodyPr/>
        <a:lstStyle/>
        <a:p>
          <a:r>
            <a:rPr lang="en-US" dirty="0" smtClean="0"/>
            <a:t>Plant based diet and wine</a:t>
          </a:r>
          <a:endParaRPr lang="en-US" dirty="0"/>
        </a:p>
      </dgm:t>
    </dgm:pt>
    <dgm:pt modelId="{A88E879D-EF50-4648-A1F2-43996B9C86F3}" type="parTrans" cxnId="{200BD693-B0E5-4B7D-AF38-FA64F2516C3B}">
      <dgm:prSet/>
      <dgm:spPr/>
      <dgm:t>
        <a:bodyPr/>
        <a:lstStyle/>
        <a:p>
          <a:endParaRPr lang="en-US"/>
        </a:p>
      </dgm:t>
    </dgm:pt>
    <dgm:pt modelId="{034C180B-D723-42B6-98D5-A19B7657D179}" type="sibTrans" cxnId="{200BD693-B0E5-4B7D-AF38-FA64F2516C3B}">
      <dgm:prSet/>
      <dgm:spPr/>
      <dgm:t>
        <a:bodyPr/>
        <a:lstStyle/>
        <a:p>
          <a:endParaRPr lang="en-US"/>
        </a:p>
      </dgm:t>
    </dgm:pt>
    <dgm:pt modelId="{2D268369-8E89-4833-AFA8-23C417365B89}" type="pres">
      <dgm:prSet presAssocID="{7B009146-BB2A-4EE1-AD0F-CE559CA57313}" presName="Name0" presStyleCnt="0">
        <dgm:presLayoutVars>
          <dgm:dir/>
          <dgm:resizeHandles val="exact"/>
        </dgm:presLayoutVars>
      </dgm:prSet>
      <dgm:spPr/>
      <dgm:t>
        <a:bodyPr/>
        <a:lstStyle/>
        <a:p>
          <a:endParaRPr lang="en-US"/>
        </a:p>
      </dgm:t>
    </dgm:pt>
    <dgm:pt modelId="{8429BE51-92DC-451A-84DF-4B59C5E8BB5B}" type="pres">
      <dgm:prSet presAssocID="{97E18624-74A0-454B-A774-B05EEBDE8E3D}" presName="Name5" presStyleLbl="vennNode1" presStyleIdx="0" presStyleCnt="4">
        <dgm:presLayoutVars>
          <dgm:bulletEnabled val="1"/>
        </dgm:presLayoutVars>
      </dgm:prSet>
      <dgm:spPr/>
      <dgm:t>
        <a:bodyPr/>
        <a:lstStyle/>
        <a:p>
          <a:endParaRPr lang="en-US"/>
        </a:p>
      </dgm:t>
    </dgm:pt>
    <dgm:pt modelId="{499E0438-5C6D-47CF-83B0-231308AED67D}" type="pres">
      <dgm:prSet presAssocID="{5FDCCD20-67B0-45B5-A6FD-11EF62DAFCC7}" presName="space" presStyleCnt="0"/>
      <dgm:spPr/>
    </dgm:pt>
    <dgm:pt modelId="{7D99875D-5E5A-4FF7-826A-3859EE954134}" type="pres">
      <dgm:prSet presAssocID="{F86DC30A-7B94-4993-90B9-EAA0E985ED95}" presName="Name5" presStyleLbl="vennNode1" presStyleIdx="1" presStyleCnt="4">
        <dgm:presLayoutVars>
          <dgm:bulletEnabled val="1"/>
        </dgm:presLayoutVars>
      </dgm:prSet>
      <dgm:spPr/>
      <dgm:t>
        <a:bodyPr/>
        <a:lstStyle/>
        <a:p>
          <a:endParaRPr lang="en-US"/>
        </a:p>
      </dgm:t>
    </dgm:pt>
    <dgm:pt modelId="{FF4C8A05-41FA-496C-97D7-CE5BA78C33F2}" type="pres">
      <dgm:prSet presAssocID="{178D5DBD-727D-46D5-8DE1-94E23D7D2E46}" presName="space" presStyleCnt="0"/>
      <dgm:spPr/>
    </dgm:pt>
    <dgm:pt modelId="{977BC059-39E0-439A-8EA1-7ACC19989D26}" type="pres">
      <dgm:prSet presAssocID="{6F168366-7521-4D25-8FD3-43C9F3C0D9C0}" presName="Name5" presStyleLbl="vennNode1" presStyleIdx="2" presStyleCnt="4">
        <dgm:presLayoutVars>
          <dgm:bulletEnabled val="1"/>
        </dgm:presLayoutVars>
      </dgm:prSet>
      <dgm:spPr/>
      <dgm:t>
        <a:bodyPr/>
        <a:lstStyle/>
        <a:p>
          <a:endParaRPr lang="en-US"/>
        </a:p>
      </dgm:t>
    </dgm:pt>
    <dgm:pt modelId="{04AC64B4-34EA-45BD-9746-1521D8EE53A5}" type="pres">
      <dgm:prSet presAssocID="{25B6B6DD-381F-43AA-B4EA-8A9496C0A7CB}" presName="space" presStyleCnt="0"/>
      <dgm:spPr/>
    </dgm:pt>
    <dgm:pt modelId="{B3CD9920-37BF-4327-BF33-4ED2EB498BE1}" type="pres">
      <dgm:prSet presAssocID="{B4DDC69D-CBF3-4C42-8C54-0113E6F138DC}" presName="Name5" presStyleLbl="vennNode1" presStyleIdx="3" presStyleCnt="4">
        <dgm:presLayoutVars>
          <dgm:bulletEnabled val="1"/>
        </dgm:presLayoutVars>
      </dgm:prSet>
      <dgm:spPr/>
      <dgm:t>
        <a:bodyPr/>
        <a:lstStyle/>
        <a:p>
          <a:endParaRPr lang="en-US"/>
        </a:p>
      </dgm:t>
    </dgm:pt>
  </dgm:ptLst>
  <dgm:cxnLst>
    <dgm:cxn modelId="{3AEA0ACA-ED0A-47DD-A75F-2B5E4FD01ED4}" type="presOf" srcId="{6F168366-7521-4D25-8FD3-43C9F3C0D9C0}" destId="{977BC059-39E0-439A-8EA1-7ACC19989D26}" srcOrd="0" destOrd="0" presId="urn:microsoft.com/office/officeart/2005/8/layout/venn3"/>
    <dgm:cxn modelId="{BBFE6632-CD91-4B12-AE29-23321CE80A54}" srcId="{7B009146-BB2A-4EE1-AD0F-CE559CA57313}" destId="{6F168366-7521-4D25-8FD3-43C9F3C0D9C0}" srcOrd="2" destOrd="0" parTransId="{F651EEA2-A5CC-47F4-9E3C-B3803BABFEC4}" sibTransId="{25B6B6DD-381F-43AA-B4EA-8A9496C0A7CB}"/>
    <dgm:cxn modelId="{28B2F927-9FBB-46DA-92DD-7D2FA75CD1C5}" type="presOf" srcId="{F86DC30A-7B94-4993-90B9-EAA0E985ED95}" destId="{7D99875D-5E5A-4FF7-826A-3859EE954134}" srcOrd="0" destOrd="0" presId="urn:microsoft.com/office/officeart/2005/8/layout/venn3"/>
    <dgm:cxn modelId="{200BD693-B0E5-4B7D-AF38-FA64F2516C3B}" srcId="{7B009146-BB2A-4EE1-AD0F-CE559CA57313}" destId="{B4DDC69D-CBF3-4C42-8C54-0113E6F138DC}" srcOrd="3" destOrd="0" parTransId="{A88E879D-EF50-4648-A1F2-43996B9C86F3}" sibTransId="{034C180B-D723-42B6-98D5-A19B7657D179}"/>
    <dgm:cxn modelId="{54104C0D-F0C6-4BBA-AF58-7C6674D04EAE}" type="presOf" srcId="{B4DDC69D-CBF3-4C42-8C54-0113E6F138DC}" destId="{B3CD9920-37BF-4327-BF33-4ED2EB498BE1}" srcOrd="0" destOrd="0" presId="urn:microsoft.com/office/officeart/2005/8/layout/venn3"/>
    <dgm:cxn modelId="{6F4FE678-4CE9-4B36-9834-13422BBD6CA0}" srcId="{7B009146-BB2A-4EE1-AD0F-CE559CA57313}" destId="{F86DC30A-7B94-4993-90B9-EAA0E985ED95}" srcOrd="1" destOrd="0" parTransId="{C0459A94-3A85-48F5-BEE4-9A7B44D2C9E4}" sibTransId="{178D5DBD-727D-46D5-8DE1-94E23D7D2E46}"/>
    <dgm:cxn modelId="{B03BE6CD-C490-4EAD-8A77-853B04F66981}" srcId="{7B009146-BB2A-4EE1-AD0F-CE559CA57313}" destId="{97E18624-74A0-454B-A774-B05EEBDE8E3D}" srcOrd="0" destOrd="0" parTransId="{30DDF150-5FF0-4447-B42A-DADA19CC65DB}" sibTransId="{5FDCCD20-67B0-45B5-A6FD-11EF62DAFCC7}"/>
    <dgm:cxn modelId="{11B991C2-481A-4625-A062-A904BF90D57B}" type="presOf" srcId="{97E18624-74A0-454B-A774-B05EEBDE8E3D}" destId="{8429BE51-92DC-451A-84DF-4B59C5E8BB5B}" srcOrd="0" destOrd="0" presId="urn:microsoft.com/office/officeart/2005/8/layout/venn3"/>
    <dgm:cxn modelId="{36063C5D-4E1A-4650-8C18-C719343A767C}" type="presOf" srcId="{7B009146-BB2A-4EE1-AD0F-CE559CA57313}" destId="{2D268369-8E89-4833-AFA8-23C417365B89}" srcOrd="0" destOrd="0" presId="urn:microsoft.com/office/officeart/2005/8/layout/venn3"/>
    <dgm:cxn modelId="{05B47F67-F3FA-4CE6-B70D-60DF542AF1F5}" type="presParOf" srcId="{2D268369-8E89-4833-AFA8-23C417365B89}" destId="{8429BE51-92DC-451A-84DF-4B59C5E8BB5B}" srcOrd="0" destOrd="0" presId="urn:microsoft.com/office/officeart/2005/8/layout/venn3"/>
    <dgm:cxn modelId="{7B02170C-83B9-4A3D-9371-052F25976DF4}" type="presParOf" srcId="{2D268369-8E89-4833-AFA8-23C417365B89}" destId="{499E0438-5C6D-47CF-83B0-231308AED67D}" srcOrd="1" destOrd="0" presId="urn:microsoft.com/office/officeart/2005/8/layout/venn3"/>
    <dgm:cxn modelId="{67C5A977-D2FD-4FBD-BE73-089FC497593D}" type="presParOf" srcId="{2D268369-8E89-4833-AFA8-23C417365B89}" destId="{7D99875D-5E5A-4FF7-826A-3859EE954134}" srcOrd="2" destOrd="0" presId="urn:microsoft.com/office/officeart/2005/8/layout/venn3"/>
    <dgm:cxn modelId="{C0CB343F-6794-4AE6-B9EC-E74DB8A75FF0}" type="presParOf" srcId="{2D268369-8E89-4833-AFA8-23C417365B89}" destId="{FF4C8A05-41FA-496C-97D7-CE5BA78C33F2}" srcOrd="3" destOrd="0" presId="urn:microsoft.com/office/officeart/2005/8/layout/venn3"/>
    <dgm:cxn modelId="{119EF0F9-46EC-4BE0-B300-18FAC6D42FD5}" type="presParOf" srcId="{2D268369-8E89-4833-AFA8-23C417365B89}" destId="{977BC059-39E0-439A-8EA1-7ACC19989D26}" srcOrd="4" destOrd="0" presId="urn:microsoft.com/office/officeart/2005/8/layout/venn3"/>
    <dgm:cxn modelId="{D20A7118-3709-44A6-AFFF-D3B8FEAB004F}" type="presParOf" srcId="{2D268369-8E89-4833-AFA8-23C417365B89}" destId="{04AC64B4-34EA-45BD-9746-1521D8EE53A5}" srcOrd="5" destOrd="0" presId="urn:microsoft.com/office/officeart/2005/8/layout/venn3"/>
    <dgm:cxn modelId="{22E0258C-568F-448B-9385-BB5223802477}" type="presParOf" srcId="{2D268369-8E89-4833-AFA8-23C417365B89}" destId="{B3CD9920-37BF-4327-BF33-4ED2EB498BE1}" srcOrd="6" destOrd="0" presId="urn:microsoft.com/office/officeart/2005/8/layout/ven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29BE51-92DC-451A-84DF-4B59C5E8BB5B}">
      <dsp:nvSpPr>
        <dsp:cNvPr id="0" name=""/>
        <dsp:cNvSpPr/>
      </dsp:nvSpPr>
      <dsp:spPr>
        <a:xfrm>
          <a:off x="2411" y="1053455"/>
          <a:ext cx="2419052" cy="2419052"/>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3129" tIns="33020" rIns="133129" bIns="33020" numCol="1" spcCol="1270" anchor="ctr" anchorCtr="0">
          <a:noAutofit/>
        </a:bodyPr>
        <a:lstStyle/>
        <a:p>
          <a:pPr lvl="0" algn="ctr" defTabSz="1155700">
            <a:lnSpc>
              <a:spcPct val="90000"/>
            </a:lnSpc>
            <a:spcBef>
              <a:spcPct val="0"/>
            </a:spcBef>
            <a:spcAft>
              <a:spcPct val="35000"/>
            </a:spcAft>
          </a:pPr>
          <a:r>
            <a:rPr lang="en-US" sz="2600" kern="1200" dirty="0" smtClean="0"/>
            <a:t>Herbal tea</a:t>
          </a:r>
        </a:p>
        <a:p>
          <a:pPr lvl="0" algn="ctr" defTabSz="1155700">
            <a:lnSpc>
              <a:spcPct val="90000"/>
            </a:lnSpc>
            <a:spcBef>
              <a:spcPct val="0"/>
            </a:spcBef>
            <a:spcAft>
              <a:spcPct val="35000"/>
            </a:spcAft>
          </a:pPr>
          <a:r>
            <a:rPr lang="en-US" sz="2600" kern="1200" dirty="0" smtClean="0"/>
            <a:t>Beans</a:t>
          </a:r>
        </a:p>
        <a:p>
          <a:pPr lvl="0" algn="ctr" defTabSz="1155700">
            <a:lnSpc>
              <a:spcPct val="90000"/>
            </a:lnSpc>
            <a:spcBef>
              <a:spcPct val="0"/>
            </a:spcBef>
            <a:spcAft>
              <a:spcPct val="35000"/>
            </a:spcAft>
          </a:pPr>
          <a:r>
            <a:rPr lang="en-US" sz="2600" kern="1200" dirty="0" smtClean="0"/>
            <a:t>Olive Oil</a:t>
          </a:r>
          <a:endParaRPr lang="en-US" sz="2600" kern="1200" dirty="0"/>
        </a:p>
      </dsp:txBody>
      <dsp:txXfrm>
        <a:off x="356673" y="1407717"/>
        <a:ext cx="1710528" cy="1710528"/>
      </dsp:txXfrm>
    </dsp:sp>
    <dsp:sp modelId="{7D99875D-5E5A-4FF7-826A-3859EE954134}">
      <dsp:nvSpPr>
        <dsp:cNvPr id="0" name=""/>
        <dsp:cNvSpPr/>
      </dsp:nvSpPr>
      <dsp:spPr>
        <a:xfrm>
          <a:off x="1937652" y="1053455"/>
          <a:ext cx="2419052" cy="2419052"/>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3129" tIns="33020" rIns="133129" bIns="33020" numCol="1" spcCol="1270" anchor="ctr" anchorCtr="0">
          <a:noAutofit/>
        </a:bodyPr>
        <a:lstStyle/>
        <a:p>
          <a:pPr lvl="0" algn="ctr" defTabSz="1155700">
            <a:lnSpc>
              <a:spcPct val="90000"/>
            </a:lnSpc>
            <a:spcBef>
              <a:spcPct val="0"/>
            </a:spcBef>
            <a:spcAft>
              <a:spcPct val="35000"/>
            </a:spcAft>
          </a:pPr>
          <a:r>
            <a:rPr lang="en-US" sz="2600" kern="1200" dirty="0" smtClean="0"/>
            <a:t>Little Meat and dairy</a:t>
          </a:r>
          <a:endParaRPr lang="en-US" sz="2600" kern="1200" dirty="0"/>
        </a:p>
      </dsp:txBody>
      <dsp:txXfrm>
        <a:off x="2291914" y="1407717"/>
        <a:ext cx="1710528" cy="1710528"/>
      </dsp:txXfrm>
    </dsp:sp>
    <dsp:sp modelId="{977BC059-39E0-439A-8EA1-7ACC19989D26}">
      <dsp:nvSpPr>
        <dsp:cNvPr id="0" name=""/>
        <dsp:cNvSpPr/>
      </dsp:nvSpPr>
      <dsp:spPr>
        <a:xfrm>
          <a:off x="3872894" y="1053455"/>
          <a:ext cx="2419052" cy="2419052"/>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3129" tIns="33020" rIns="133129" bIns="33020" numCol="1" spcCol="1270" anchor="ctr" anchorCtr="0">
          <a:noAutofit/>
        </a:bodyPr>
        <a:lstStyle/>
        <a:p>
          <a:pPr lvl="0" algn="ctr" defTabSz="1155700">
            <a:lnSpc>
              <a:spcPct val="90000"/>
            </a:lnSpc>
            <a:spcBef>
              <a:spcPct val="0"/>
            </a:spcBef>
            <a:spcAft>
              <a:spcPct val="35000"/>
            </a:spcAft>
          </a:pPr>
          <a:r>
            <a:rPr lang="en-US" sz="2600" kern="1200" dirty="0" smtClean="0"/>
            <a:t>little </a:t>
          </a:r>
          <a:r>
            <a:rPr lang="en-US" sz="2600" kern="1200" dirty="0" smtClean="0"/>
            <a:t>Fish</a:t>
          </a:r>
          <a:endParaRPr lang="en-US" sz="2600" kern="1200" dirty="0"/>
        </a:p>
      </dsp:txBody>
      <dsp:txXfrm>
        <a:off x="4227156" y="1407717"/>
        <a:ext cx="1710528" cy="1710528"/>
      </dsp:txXfrm>
    </dsp:sp>
    <dsp:sp modelId="{B3CD9920-37BF-4327-BF33-4ED2EB498BE1}">
      <dsp:nvSpPr>
        <dsp:cNvPr id="0" name=""/>
        <dsp:cNvSpPr/>
      </dsp:nvSpPr>
      <dsp:spPr>
        <a:xfrm>
          <a:off x="5808136" y="1053455"/>
          <a:ext cx="2419052" cy="2419052"/>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133129" tIns="33020" rIns="133129" bIns="33020" numCol="1" spcCol="1270" anchor="ctr" anchorCtr="0">
          <a:noAutofit/>
        </a:bodyPr>
        <a:lstStyle/>
        <a:p>
          <a:pPr lvl="0" algn="ctr" defTabSz="1155700">
            <a:lnSpc>
              <a:spcPct val="90000"/>
            </a:lnSpc>
            <a:spcBef>
              <a:spcPct val="0"/>
            </a:spcBef>
            <a:spcAft>
              <a:spcPct val="35000"/>
            </a:spcAft>
          </a:pPr>
          <a:r>
            <a:rPr lang="en-US" sz="2600" kern="1200" dirty="0" smtClean="0"/>
            <a:t>Plant based diet and wine</a:t>
          </a:r>
          <a:endParaRPr lang="en-US" sz="2600" kern="1200" dirty="0"/>
        </a:p>
      </dsp:txBody>
      <dsp:txXfrm>
        <a:off x="6162398" y="1407717"/>
        <a:ext cx="1710528" cy="1710528"/>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30177A5-373A-473D-A579-3F910F342DFF}" type="datetimeFigureOut">
              <a:rPr lang="en-US" smtClean="0"/>
              <a:t>5/15/2018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BCEF13-024D-4276-99DB-19BD90CA8161}" type="slidenum">
              <a:rPr lang="en-US" smtClean="0"/>
              <a:t>‹#›</a:t>
            </a:fld>
            <a:endParaRPr lang="en-US"/>
          </a:p>
        </p:txBody>
      </p:sp>
    </p:spTree>
    <p:extLst>
      <p:ext uri="{BB962C8B-B14F-4D97-AF65-F5344CB8AC3E}">
        <p14:creationId xmlns:p14="http://schemas.microsoft.com/office/powerpoint/2010/main" val="22233430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Centanarians</a:t>
            </a:r>
            <a:r>
              <a:rPr lang="en-US" baseline="0" dirty="0" smtClean="0"/>
              <a:t> grew up here and have maintained the lifestyle.  This area is unique to the other parts of Greece</a:t>
            </a:r>
            <a:endParaRPr lang="en-US" dirty="0"/>
          </a:p>
        </p:txBody>
      </p:sp>
      <p:sp>
        <p:nvSpPr>
          <p:cNvPr id="4" name="Slide Number Placeholder 3"/>
          <p:cNvSpPr>
            <a:spLocks noGrp="1"/>
          </p:cNvSpPr>
          <p:nvPr>
            <p:ph type="sldNum" sz="quarter" idx="10"/>
          </p:nvPr>
        </p:nvSpPr>
        <p:spPr/>
        <p:txBody>
          <a:bodyPr/>
          <a:lstStyle/>
          <a:p>
            <a:fld id="{6CBCEF13-024D-4276-99DB-19BD90CA8161}" type="slidenum">
              <a:rPr lang="en-US" smtClean="0"/>
              <a:t>2</a:t>
            </a:fld>
            <a:endParaRPr lang="en-US"/>
          </a:p>
        </p:txBody>
      </p:sp>
    </p:spTree>
    <p:extLst>
      <p:ext uri="{BB962C8B-B14F-4D97-AF65-F5344CB8AC3E}">
        <p14:creationId xmlns:p14="http://schemas.microsoft.com/office/powerpoint/2010/main" val="13025515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Rugged hills</a:t>
            </a:r>
            <a:r>
              <a:rPr lang="en-US" baseline="0" dirty="0" smtClean="0"/>
              <a:t> and terrain is similar to Sardinia and contributes to the concept of  move naturally </a:t>
            </a:r>
            <a:endParaRPr lang="en-US" dirty="0"/>
          </a:p>
        </p:txBody>
      </p:sp>
      <p:sp>
        <p:nvSpPr>
          <p:cNvPr id="4" name="Slide Number Placeholder 3"/>
          <p:cNvSpPr>
            <a:spLocks noGrp="1"/>
          </p:cNvSpPr>
          <p:nvPr>
            <p:ph type="sldNum" sz="quarter" idx="10"/>
          </p:nvPr>
        </p:nvSpPr>
        <p:spPr/>
        <p:txBody>
          <a:bodyPr/>
          <a:lstStyle/>
          <a:p>
            <a:fld id="{6CBCEF13-024D-4276-99DB-19BD90CA8161}" type="slidenum">
              <a:rPr lang="en-US" smtClean="0"/>
              <a:t>3</a:t>
            </a:fld>
            <a:endParaRPr lang="en-US"/>
          </a:p>
        </p:txBody>
      </p:sp>
    </p:spTree>
    <p:extLst>
      <p:ext uri="{BB962C8B-B14F-4D97-AF65-F5344CB8AC3E}">
        <p14:creationId xmlns:p14="http://schemas.microsoft.com/office/powerpoint/2010/main" val="2675924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medicinal greens and herbs</a:t>
            </a:r>
            <a:r>
              <a:rPr lang="en-US" baseline="0" dirty="0" smtClean="0"/>
              <a:t> that they grown have about 10 times the anti oxidants as wine. These are added to stews, tea and other commonly eater components of their meals.</a:t>
            </a:r>
            <a:endParaRPr lang="en-US" dirty="0"/>
          </a:p>
        </p:txBody>
      </p:sp>
      <p:sp>
        <p:nvSpPr>
          <p:cNvPr id="4" name="Slide Number Placeholder 3"/>
          <p:cNvSpPr>
            <a:spLocks noGrp="1"/>
          </p:cNvSpPr>
          <p:nvPr>
            <p:ph type="sldNum" sz="quarter" idx="10"/>
          </p:nvPr>
        </p:nvSpPr>
        <p:spPr/>
        <p:txBody>
          <a:bodyPr/>
          <a:lstStyle/>
          <a:p>
            <a:fld id="{6CBCEF13-024D-4276-99DB-19BD90CA8161}" type="slidenum">
              <a:rPr lang="en-US" smtClean="0"/>
              <a:t>4</a:t>
            </a:fld>
            <a:endParaRPr lang="en-US"/>
          </a:p>
        </p:txBody>
      </p:sp>
    </p:spTree>
    <p:extLst>
      <p:ext uri="{BB962C8B-B14F-4D97-AF65-F5344CB8AC3E}">
        <p14:creationId xmlns:p14="http://schemas.microsoft.com/office/powerpoint/2010/main" val="2882905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Time constraints</a:t>
            </a:r>
            <a:r>
              <a:rPr lang="en-US" baseline="0" dirty="0" smtClean="0"/>
              <a:t> do not exist.  This is a cultural norm and a part of the healthy environment there. </a:t>
            </a:r>
            <a:endParaRPr lang="en-US" dirty="0"/>
          </a:p>
        </p:txBody>
      </p:sp>
      <p:sp>
        <p:nvSpPr>
          <p:cNvPr id="4" name="Slide Number Placeholder 3"/>
          <p:cNvSpPr>
            <a:spLocks noGrp="1"/>
          </p:cNvSpPr>
          <p:nvPr>
            <p:ph type="sldNum" sz="quarter" idx="10"/>
          </p:nvPr>
        </p:nvSpPr>
        <p:spPr/>
        <p:txBody>
          <a:bodyPr/>
          <a:lstStyle/>
          <a:p>
            <a:fld id="{6CBCEF13-024D-4276-99DB-19BD90CA8161}" type="slidenum">
              <a:rPr lang="en-US" smtClean="0"/>
              <a:t>5</a:t>
            </a:fld>
            <a:endParaRPr lang="en-US"/>
          </a:p>
        </p:txBody>
      </p:sp>
    </p:spTree>
    <p:extLst>
      <p:ext uri="{BB962C8B-B14F-4D97-AF65-F5344CB8AC3E}">
        <p14:creationId xmlns:p14="http://schemas.microsoft.com/office/powerpoint/2010/main" val="32514359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Napping for about 30 minutes several times a week reduces risks of many diseases and helps relieve stress.  How does a nap in the sunshine</a:t>
            </a:r>
            <a:r>
              <a:rPr lang="en-US" baseline="0" dirty="0" smtClean="0"/>
              <a:t> sound?</a:t>
            </a:r>
            <a:endParaRPr lang="en-US" dirty="0"/>
          </a:p>
        </p:txBody>
      </p:sp>
      <p:sp>
        <p:nvSpPr>
          <p:cNvPr id="4" name="Slide Number Placeholder 3"/>
          <p:cNvSpPr>
            <a:spLocks noGrp="1"/>
          </p:cNvSpPr>
          <p:nvPr>
            <p:ph type="sldNum" sz="quarter" idx="10"/>
          </p:nvPr>
        </p:nvSpPr>
        <p:spPr/>
        <p:txBody>
          <a:bodyPr/>
          <a:lstStyle/>
          <a:p>
            <a:fld id="{6CBCEF13-024D-4276-99DB-19BD90CA8161}" type="slidenum">
              <a:rPr lang="en-US" smtClean="0"/>
              <a:t>6</a:t>
            </a:fld>
            <a:endParaRPr lang="en-US"/>
          </a:p>
        </p:txBody>
      </p:sp>
    </p:spTree>
    <p:extLst>
      <p:ext uri="{BB962C8B-B14F-4D97-AF65-F5344CB8AC3E}">
        <p14:creationId xmlns:p14="http://schemas.microsoft.com/office/powerpoint/2010/main" val="38183091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Nap wisely, and don’t over do.</a:t>
            </a:r>
            <a:endParaRPr lang="en-US" dirty="0"/>
          </a:p>
        </p:txBody>
      </p:sp>
      <p:sp>
        <p:nvSpPr>
          <p:cNvPr id="4" name="Slide Number Placeholder 3"/>
          <p:cNvSpPr>
            <a:spLocks noGrp="1"/>
          </p:cNvSpPr>
          <p:nvPr>
            <p:ph type="sldNum" sz="quarter" idx="10"/>
          </p:nvPr>
        </p:nvSpPr>
        <p:spPr/>
        <p:txBody>
          <a:bodyPr/>
          <a:lstStyle/>
          <a:p>
            <a:fld id="{6CBCEF13-024D-4276-99DB-19BD90CA8161}" type="slidenum">
              <a:rPr lang="en-US" smtClean="0"/>
              <a:t>8</a:t>
            </a:fld>
            <a:endParaRPr lang="en-US"/>
          </a:p>
        </p:txBody>
      </p:sp>
    </p:spTree>
    <p:extLst>
      <p:ext uri="{BB962C8B-B14F-4D97-AF65-F5344CB8AC3E}">
        <p14:creationId xmlns:p14="http://schemas.microsoft.com/office/powerpoint/2010/main" val="14069821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t>
            </a:r>
            <a:r>
              <a:rPr lang="en-US" dirty="0" smtClean="0"/>
              <a:t>Mediterranean </a:t>
            </a:r>
            <a:r>
              <a:rPr lang="en-US" dirty="0" smtClean="0"/>
              <a:t>diet in Ikaria differs from that in many other European</a:t>
            </a:r>
            <a:r>
              <a:rPr lang="en-US" baseline="0" dirty="0" smtClean="0"/>
              <a:t> countries, but has some similar aspects.  That being lots of vegetables, healthy oils and cheese.</a:t>
            </a:r>
            <a:endParaRPr lang="en-US" dirty="0"/>
          </a:p>
        </p:txBody>
      </p:sp>
      <p:sp>
        <p:nvSpPr>
          <p:cNvPr id="4" name="Slide Number Placeholder 3"/>
          <p:cNvSpPr>
            <a:spLocks noGrp="1"/>
          </p:cNvSpPr>
          <p:nvPr>
            <p:ph type="sldNum" sz="quarter" idx="10"/>
          </p:nvPr>
        </p:nvSpPr>
        <p:spPr/>
        <p:txBody>
          <a:bodyPr/>
          <a:lstStyle/>
          <a:p>
            <a:fld id="{6CBCEF13-024D-4276-99DB-19BD90CA8161}" type="slidenum">
              <a:rPr lang="en-US" smtClean="0"/>
              <a:t>9</a:t>
            </a:fld>
            <a:endParaRPr lang="en-US"/>
          </a:p>
        </p:txBody>
      </p:sp>
    </p:spTree>
    <p:extLst>
      <p:ext uri="{BB962C8B-B14F-4D97-AF65-F5344CB8AC3E}">
        <p14:creationId xmlns:p14="http://schemas.microsoft.com/office/powerpoint/2010/main" val="1452886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Following</a:t>
            </a:r>
            <a:r>
              <a:rPr lang="en-US" baseline="0" dirty="0" smtClean="0"/>
              <a:t> the </a:t>
            </a:r>
            <a:r>
              <a:rPr lang="en-US" baseline="0" dirty="0" err="1" smtClean="0"/>
              <a:t>Mediterrean</a:t>
            </a:r>
            <a:r>
              <a:rPr lang="en-US" baseline="0" dirty="0" smtClean="0"/>
              <a:t> diet has been shown to be the healthiest option</a:t>
            </a:r>
            <a:endParaRPr lang="en-US" dirty="0"/>
          </a:p>
        </p:txBody>
      </p:sp>
      <p:sp>
        <p:nvSpPr>
          <p:cNvPr id="4" name="Slide Number Placeholder 3"/>
          <p:cNvSpPr>
            <a:spLocks noGrp="1"/>
          </p:cNvSpPr>
          <p:nvPr>
            <p:ph type="sldNum" sz="quarter" idx="10"/>
          </p:nvPr>
        </p:nvSpPr>
        <p:spPr/>
        <p:txBody>
          <a:bodyPr/>
          <a:lstStyle/>
          <a:p>
            <a:fld id="{6CBCEF13-024D-4276-99DB-19BD90CA8161}" type="slidenum">
              <a:rPr lang="en-US" smtClean="0"/>
              <a:t>10</a:t>
            </a:fld>
            <a:endParaRPr lang="en-US"/>
          </a:p>
        </p:txBody>
      </p:sp>
    </p:spTree>
    <p:extLst>
      <p:ext uri="{BB962C8B-B14F-4D97-AF65-F5344CB8AC3E}">
        <p14:creationId xmlns:p14="http://schemas.microsoft.com/office/powerpoint/2010/main" val="8268669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 have claimed this is the diet of the poor</a:t>
            </a:r>
            <a:r>
              <a:rPr lang="en-US" baseline="0" dirty="0" smtClean="0"/>
              <a:t> due to lack of meat.  It is in fact the diet of those rich in good health.</a:t>
            </a:r>
            <a:endParaRPr lang="en-US" dirty="0"/>
          </a:p>
        </p:txBody>
      </p:sp>
      <p:sp>
        <p:nvSpPr>
          <p:cNvPr id="4" name="Slide Number Placeholder 3"/>
          <p:cNvSpPr>
            <a:spLocks noGrp="1"/>
          </p:cNvSpPr>
          <p:nvPr>
            <p:ph type="sldNum" sz="quarter" idx="10"/>
          </p:nvPr>
        </p:nvSpPr>
        <p:spPr/>
        <p:txBody>
          <a:bodyPr/>
          <a:lstStyle/>
          <a:p>
            <a:fld id="{6CBCEF13-024D-4276-99DB-19BD90CA8161}" type="slidenum">
              <a:rPr lang="en-US" smtClean="0"/>
              <a:t>12</a:t>
            </a:fld>
            <a:endParaRPr lang="en-US"/>
          </a:p>
        </p:txBody>
      </p:sp>
    </p:spTree>
    <p:extLst>
      <p:ext uri="{BB962C8B-B14F-4D97-AF65-F5344CB8AC3E}">
        <p14:creationId xmlns:p14="http://schemas.microsoft.com/office/powerpoint/2010/main" val="29474525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Don’t forget about</a:t>
            </a:r>
            <a:r>
              <a:rPr lang="en-US" baseline="0" dirty="0" smtClean="0"/>
              <a:t> the importance of goat’s milk.  Elders especially benefit from this.</a:t>
            </a:r>
            <a:endParaRPr lang="en-US" dirty="0"/>
          </a:p>
        </p:txBody>
      </p:sp>
      <p:sp>
        <p:nvSpPr>
          <p:cNvPr id="4" name="Slide Number Placeholder 3"/>
          <p:cNvSpPr>
            <a:spLocks noGrp="1"/>
          </p:cNvSpPr>
          <p:nvPr>
            <p:ph type="sldNum" sz="quarter" idx="10"/>
          </p:nvPr>
        </p:nvSpPr>
        <p:spPr/>
        <p:txBody>
          <a:bodyPr/>
          <a:lstStyle/>
          <a:p>
            <a:fld id="{6CBCEF13-024D-4276-99DB-19BD90CA8161}" type="slidenum">
              <a:rPr lang="en-US" smtClean="0"/>
              <a:t>13</a:t>
            </a:fld>
            <a:endParaRPr lang="en-US"/>
          </a:p>
        </p:txBody>
      </p:sp>
    </p:spTree>
    <p:extLst>
      <p:ext uri="{BB962C8B-B14F-4D97-AF65-F5344CB8AC3E}">
        <p14:creationId xmlns:p14="http://schemas.microsoft.com/office/powerpoint/2010/main" val="30711666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in many countries tea and</a:t>
            </a:r>
            <a:r>
              <a:rPr lang="en-US" baseline="0" dirty="0" smtClean="0"/>
              <a:t> the associated antioxidants and natural healers contributes to the longevity and good health of </a:t>
            </a:r>
            <a:r>
              <a:rPr lang="en-US" baseline="0" dirty="0" err="1" smtClean="0"/>
              <a:t>Ikarians</a:t>
            </a:r>
            <a:r>
              <a:rPr lang="en-US" baseline="0" dirty="0" smtClean="0"/>
              <a:t>.  The tea itself and the preparation of the tea matters.</a:t>
            </a:r>
            <a:endParaRPr lang="en-US" dirty="0"/>
          </a:p>
        </p:txBody>
      </p:sp>
      <p:sp>
        <p:nvSpPr>
          <p:cNvPr id="4" name="Slide Number Placeholder 3"/>
          <p:cNvSpPr>
            <a:spLocks noGrp="1"/>
          </p:cNvSpPr>
          <p:nvPr>
            <p:ph type="sldNum" sz="quarter" idx="10"/>
          </p:nvPr>
        </p:nvSpPr>
        <p:spPr/>
        <p:txBody>
          <a:bodyPr/>
          <a:lstStyle/>
          <a:p>
            <a:fld id="{6CBCEF13-024D-4276-99DB-19BD90CA8161}" type="slidenum">
              <a:rPr lang="en-US" smtClean="0"/>
              <a:t>14</a:t>
            </a:fld>
            <a:endParaRPr lang="en-US"/>
          </a:p>
        </p:txBody>
      </p:sp>
    </p:spTree>
    <p:extLst>
      <p:ext uri="{BB962C8B-B14F-4D97-AF65-F5344CB8AC3E}">
        <p14:creationId xmlns:p14="http://schemas.microsoft.com/office/powerpoint/2010/main" val="34136272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Science shows us</a:t>
            </a:r>
            <a:r>
              <a:rPr lang="en-US" baseline="0" dirty="0" smtClean="0"/>
              <a:t> that eating a vegetable diet with wine adds to the flavonoid consumption.  More of the good stuff.  Also sour dough bread helps lower blood sugar.</a:t>
            </a:r>
            <a:endParaRPr lang="en-US" dirty="0"/>
          </a:p>
        </p:txBody>
      </p:sp>
      <p:sp>
        <p:nvSpPr>
          <p:cNvPr id="4" name="Slide Number Placeholder 3"/>
          <p:cNvSpPr>
            <a:spLocks noGrp="1"/>
          </p:cNvSpPr>
          <p:nvPr>
            <p:ph type="sldNum" sz="quarter" idx="10"/>
          </p:nvPr>
        </p:nvSpPr>
        <p:spPr/>
        <p:txBody>
          <a:bodyPr/>
          <a:lstStyle/>
          <a:p>
            <a:fld id="{6CBCEF13-024D-4276-99DB-19BD90CA8161}" type="slidenum">
              <a:rPr lang="en-US" smtClean="0"/>
              <a:t>15</a:t>
            </a:fld>
            <a:endParaRPr lang="en-US"/>
          </a:p>
        </p:txBody>
      </p:sp>
    </p:spTree>
    <p:extLst>
      <p:ext uri="{BB962C8B-B14F-4D97-AF65-F5344CB8AC3E}">
        <p14:creationId xmlns:p14="http://schemas.microsoft.com/office/powerpoint/2010/main" val="12289482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More and more evidence supports</a:t>
            </a:r>
            <a:r>
              <a:rPr lang="en-US" baseline="0" dirty="0" smtClean="0"/>
              <a:t> the value of having a diet that is plant based as a natural disease prevention strategy.</a:t>
            </a:r>
            <a:endParaRPr lang="en-US" dirty="0"/>
          </a:p>
        </p:txBody>
      </p:sp>
      <p:sp>
        <p:nvSpPr>
          <p:cNvPr id="4" name="Slide Number Placeholder 3"/>
          <p:cNvSpPr>
            <a:spLocks noGrp="1"/>
          </p:cNvSpPr>
          <p:nvPr>
            <p:ph type="sldNum" sz="quarter" idx="10"/>
          </p:nvPr>
        </p:nvSpPr>
        <p:spPr/>
        <p:txBody>
          <a:bodyPr/>
          <a:lstStyle/>
          <a:p>
            <a:fld id="{6CBCEF13-024D-4276-99DB-19BD90CA8161}" type="slidenum">
              <a:rPr lang="en-US" smtClean="0"/>
              <a:t>16</a:t>
            </a:fld>
            <a:endParaRPr lang="en-US"/>
          </a:p>
        </p:txBody>
      </p:sp>
    </p:spTree>
    <p:extLst>
      <p:ext uri="{BB962C8B-B14F-4D97-AF65-F5344CB8AC3E}">
        <p14:creationId xmlns:p14="http://schemas.microsoft.com/office/powerpoint/2010/main" val="37750313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summary, eat and drink as the </a:t>
            </a:r>
            <a:r>
              <a:rPr lang="en-US" dirty="0" err="1" smtClean="0"/>
              <a:t>Ikarians</a:t>
            </a:r>
            <a:endParaRPr lang="en-US" dirty="0"/>
          </a:p>
        </p:txBody>
      </p:sp>
      <p:sp>
        <p:nvSpPr>
          <p:cNvPr id="4" name="Slide Number Placeholder 3"/>
          <p:cNvSpPr>
            <a:spLocks noGrp="1"/>
          </p:cNvSpPr>
          <p:nvPr>
            <p:ph type="sldNum" sz="quarter" idx="10"/>
          </p:nvPr>
        </p:nvSpPr>
        <p:spPr/>
        <p:txBody>
          <a:bodyPr/>
          <a:lstStyle/>
          <a:p>
            <a:fld id="{6CBCEF13-024D-4276-99DB-19BD90CA8161}" type="slidenum">
              <a:rPr lang="en-US" smtClean="0"/>
              <a:t>17</a:t>
            </a:fld>
            <a:endParaRPr lang="en-US"/>
          </a:p>
        </p:txBody>
      </p:sp>
    </p:spTree>
    <p:extLst>
      <p:ext uri="{BB962C8B-B14F-4D97-AF65-F5344CB8AC3E}">
        <p14:creationId xmlns:p14="http://schemas.microsoft.com/office/powerpoint/2010/main" val="16622024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Eat as they do in the types of food, but also enjoy the food with friends and good conversation.  Make it fun and social</a:t>
            </a:r>
            <a:endParaRPr lang="en-US" dirty="0"/>
          </a:p>
        </p:txBody>
      </p:sp>
      <p:sp>
        <p:nvSpPr>
          <p:cNvPr id="4" name="Slide Number Placeholder 3"/>
          <p:cNvSpPr>
            <a:spLocks noGrp="1"/>
          </p:cNvSpPr>
          <p:nvPr>
            <p:ph type="sldNum" sz="quarter" idx="10"/>
          </p:nvPr>
        </p:nvSpPr>
        <p:spPr/>
        <p:txBody>
          <a:bodyPr/>
          <a:lstStyle/>
          <a:p>
            <a:fld id="{6CBCEF13-024D-4276-99DB-19BD90CA8161}" type="slidenum">
              <a:rPr lang="en-US" smtClean="0"/>
              <a:t>18</a:t>
            </a:fld>
            <a:endParaRPr lang="en-US"/>
          </a:p>
        </p:txBody>
      </p:sp>
    </p:spTree>
    <p:extLst>
      <p:ext uri="{BB962C8B-B14F-4D97-AF65-F5344CB8AC3E}">
        <p14:creationId xmlns:p14="http://schemas.microsoft.com/office/powerpoint/2010/main" val="22422870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Ikarians</a:t>
            </a:r>
            <a:r>
              <a:rPr lang="en-US" dirty="0" smtClean="0"/>
              <a:t> know each other and have</a:t>
            </a:r>
            <a:r>
              <a:rPr lang="en-US" baseline="0" dirty="0" smtClean="0"/>
              <a:t> a strong sense of community.  They patrol the area not to be nosey but because they care and are concerned.  This keeps everyone hones and at their best.</a:t>
            </a:r>
            <a:endParaRPr lang="en-US" dirty="0"/>
          </a:p>
        </p:txBody>
      </p:sp>
      <p:sp>
        <p:nvSpPr>
          <p:cNvPr id="4" name="Slide Number Placeholder 3"/>
          <p:cNvSpPr>
            <a:spLocks noGrp="1"/>
          </p:cNvSpPr>
          <p:nvPr>
            <p:ph type="sldNum" sz="quarter" idx="10"/>
          </p:nvPr>
        </p:nvSpPr>
        <p:spPr/>
        <p:txBody>
          <a:bodyPr/>
          <a:lstStyle/>
          <a:p>
            <a:fld id="{6CBCEF13-024D-4276-99DB-19BD90CA8161}" type="slidenum">
              <a:rPr lang="en-US" smtClean="0"/>
              <a:t>19</a:t>
            </a:fld>
            <a:endParaRPr lang="en-US"/>
          </a:p>
        </p:txBody>
      </p:sp>
    </p:spTree>
    <p:extLst>
      <p:ext uri="{BB962C8B-B14F-4D97-AF65-F5344CB8AC3E}">
        <p14:creationId xmlns:p14="http://schemas.microsoft.com/office/powerpoint/2010/main" val="18275842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Coming together to celebrate</a:t>
            </a:r>
            <a:r>
              <a:rPr lang="en-US" baseline="0" dirty="0" smtClean="0"/>
              <a:t> and have fun in Ikaria represents a way of life.  </a:t>
            </a:r>
            <a:endParaRPr lang="en-US" dirty="0"/>
          </a:p>
        </p:txBody>
      </p:sp>
      <p:sp>
        <p:nvSpPr>
          <p:cNvPr id="4" name="Slide Number Placeholder 3"/>
          <p:cNvSpPr>
            <a:spLocks noGrp="1"/>
          </p:cNvSpPr>
          <p:nvPr>
            <p:ph type="sldNum" sz="quarter" idx="10"/>
          </p:nvPr>
        </p:nvSpPr>
        <p:spPr/>
        <p:txBody>
          <a:bodyPr/>
          <a:lstStyle/>
          <a:p>
            <a:fld id="{6CBCEF13-024D-4276-99DB-19BD90CA8161}" type="slidenum">
              <a:rPr lang="en-US" smtClean="0"/>
              <a:t>20</a:t>
            </a:fld>
            <a:endParaRPr lang="en-US"/>
          </a:p>
        </p:txBody>
      </p:sp>
    </p:spTree>
    <p:extLst>
      <p:ext uri="{BB962C8B-B14F-4D97-AF65-F5344CB8AC3E}">
        <p14:creationId xmlns:p14="http://schemas.microsoft.com/office/powerpoint/2010/main" val="2593867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Right tribe and communicating support</a:t>
            </a:r>
            <a:r>
              <a:rPr lang="en-US" baseline="0" dirty="0" smtClean="0"/>
              <a:t> good health, </a:t>
            </a:r>
            <a:r>
              <a:rPr lang="en-US" baseline="0" smtClean="0"/>
              <a:t>prevents depression and adds years.</a:t>
            </a:r>
            <a:endParaRPr lang="en-US"/>
          </a:p>
        </p:txBody>
      </p:sp>
      <p:sp>
        <p:nvSpPr>
          <p:cNvPr id="4" name="Slide Number Placeholder 3"/>
          <p:cNvSpPr>
            <a:spLocks noGrp="1"/>
          </p:cNvSpPr>
          <p:nvPr>
            <p:ph type="sldNum" sz="quarter" idx="10"/>
          </p:nvPr>
        </p:nvSpPr>
        <p:spPr/>
        <p:txBody>
          <a:bodyPr/>
          <a:lstStyle/>
          <a:p>
            <a:fld id="{6CBCEF13-024D-4276-99DB-19BD90CA8161}" type="slidenum">
              <a:rPr lang="en-US" smtClean="0"/>
              <a:t>21</a:t>
            </a:fld>
            <a:endParaRPr lang="en-US"/>
          </a:p>
        </p:txBody>
      </p:sp>
    </p:spTree>
    <p:extLst>
      <p:ext uri="{BB962C8B-B14F-4D97-AF65-F5344CB8AC3E}">
        <p14:creationId xmlns:p14="http://schemas.microsoft.com/office/powerpoint/2010/main" val="36564122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Gardening and active jobs contribute to their daily physical activity.</a:t>
            </a:r>
            <a:endParaRPr lang="en-US" dirty="0"/>
          </a:p>
        </p:txBody>
      </p:sp>
      <p:sp>
        <p:nvSpPr>
          <p:cNvPr id="4" name="Slide Number Placeholder 3"/>
          <p:cNvSpPr>
            <a:spLocks noGrp="1"/>
          </p:cNvSpPr>
          <p:nvPr>
            <p:ph type="sldNum" sz="quarter" idx="10"/>
          </p:nvPr>
        </p:nvSpPr>
        <p:spPr/>
        <p:txBody>
          <a:bodyPr/>
          <a:lstStyle/>
          <a:p>
            <a:fld id="{6CBCEF13-024D-4276-99DB-19BD90CA8161}" type="slidenum">
              <a:rPr lang="en-US" smtClean="0"/>
              <a:t>22</a:t>
            </a:fld>
            <a:endParaRPr lang="en-US"/>
          </a:p>
        </p:txBody>
      </p:sp>
    </p:spTree>
    <p:extLst>
      <p:ext uri="{BB962C8B-B14F-4D97-AF65-F5344CB8AC3E}">
        <p14:creationId xmlns:p14="http://schemas.microsoft.com/office/powerpoint/2010/main" val="13744918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Other things</a:t>
            </a:r>
            <a:r>
              <a:rPr lang="en-US" baseline="0" dirty="0" smtClean="0"/>
              <a:t> like their hot springs are said to have healthy quality.  We have our own Warm Springs in GA.</a:t>
            </a:r>
            <a:endParaRPr lang="en-US" dirty="0"/>
          </a:p>
        </p:txBody>
      </p:sp>
      <p:sp>
        <p:nvSpPr>
          <p:cNvPr id="4" name="Slide Number Placeholder 3"/>
          <p:cNvSpPr>
            <a:spLocks noGrp="1"/>
          </p:cNvSpPr>
          <p:nvPr>
            <p:ph type="sldNum" sz="quarter" idx="10"/>
          </p:nvPr>
        </p:nvSpPr>
        <p:spPr/>
        <p:txBody>
          <a:bodyPr/>
          <a:lstStyle/>
          <a:p>
            <a:fld id="{6CBCEF13-024D-4276-99DB-19BD90CA8161}" type="slidenum">
              <a:rPr lang="en-US" smtClean="0"/>
              <a:t>23</a:t>
            </a:fld>
            <a:endParaRPr lang="en-US"/>
          </a:p>
        </p:txBody>
      </p:sp>
    </p:spTree>
    <p:extLst>
      <p:ext uri="{BB962C8B-B14F-4D97-AF65-F5344CB8AC3E}">
        <p14:creationId xmlns:p14="http://schemas.microsoft.com/office/powerpoint/2010/main" val="3259709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Health</a:t>
            </a:r>
            <a:r>
              <a:rPr lang="en-US" baseline="0" dirty="0" smtClean="0"/>
              <a:t>y social norms matter when it comes to longevity.  </a:t>
            </a:r>
            <a:endParaRPr lang="en-US" dirty="0"/>
          </a:p>
        </p:txBody>
      </p:sp>
      <p:sp>
        <p:nvSpPr>
          <p:cNvPr id="4" name="Slide Number Placeholder 3"/>
          <p:cNvSpPr>
            <a:spLocks noGrp="1"/>
          </p:cNvSpPr>
          <p:nvPr>
            <p:ph type="sldNum" sz="quarter" idx="10"/>
          </p:nvPr>
        </p:nvSpPr>
        <p:spPr/>
        <p:txBody>
          <a:bodyPr/>
          <a:lstStyle/>
          <a:p>
            <a:fld id="{6CBCEF13-024D-4276-99DB-19BD90CA8161}" type="slidenum">
              <a:rPr lang="en-US" smtClean="0"/>
              <a:t>24</a:t>
            </a:fld>
            <a:endParaRPr lang="en-US"/>
          </a:p>
        </p:txBody>
      </p:sp>
    </p:spTree>
    <p:extLst>
      <p:ext uri="{BB962C8B-B14F-4D97-AF65-F5344CB8AC3E}">
        <p14:creationId xmlns:p14="http://schemas.microsoft.com/office/powerpoint/2010/main" val="29400033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in other Blue Zones, elders are revered and respected. They also maintain a sense of purpose throughout their lives.</a:t>
            </a:r>
            <a:endParaRPr lang="en-US" dirty="0"/>
          </a:p>
        </p:txBody>
      </p:sp>
      <p:sp>
        <p:nvSpPr>
          <p:cNvPr id="4" name="Slide Number Placeholder 3"/>
          <p:cNvSpPr>
            <a:spLocks noGrp="1"/>
          </p:cNvSpPr>
          <p:nvPr>
            <p:ph type="sldNum" sz="quarter" idx="10"/>
          </p:nvPr>
        </p:nvSpPr>
        <p:spPr/>
        <p:txBody>
          <a:bodyPr/>
          <a:lstStyle/>
          <a:p>
            <a:fld id="{6CBCEF13-024D-4276-99DB-19BD90CA8161}" type="slidenum">
              <a:rPr lang="en-US" smtClean="0"/>
              <a:t>25</a:t>
            </a:fld>
            <a:endParaRPr lang="en-US"/>
          </a:p>
        </p:txBody>
      </p:sp>
    </p:spTree>
    <p:extLst>
      <p:ext uri="{BB962C8B-B14F-4D97-AF65-F5344CB8AC3E}">
        <p14:creationId xmlns:p14="http://schemas.microsoft.com/office/powerpoint/2010/main" val="3660983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 to the links above</a:t>
            </a:r>
            <a:r>
              <a:rPr lang="en-US" baseline="0" dirty="0" smtClean="0"/>
              <a:t> to learn more about the Vitality cities projects.  This project brings lessons from the Blue Zones to cities in the US.  It can and is working here.</a:t>
            </a:r>
            <a:endParaRPr lang="en-US" dirty="0"/>
          </a:p>
        </p:txBody>
      </p:sp>
      <p:sp>
        <p:nvSpPr>
          <p:cNvPr id="4" name="Slide Number Placeholder 3"/>
          <p:cNvSpPr>
            <a:spLocks noGrp="1"/>
          </p:cNvSpPr>
          <p:nvPr>
            <p:ph type="sldNum" sz="quarter" idx="10"/>
          </p:nvPr>
        </p:nvSpPr>
        <p:spPr/>
        <p:txBody>
          <a:bodyPr/>
          <a:lstStyle/>
          <a:p>
            <a:fld id="{6CBCEF13-024D-4276-99DB-19BD90CA8161}" type="slidenum">
              <a:rPr lang="en-US" smtClean="0"/>
              <a:t>27</a:t>
            </a:fld>
            <a:endParaRPr lang="en-US"/>
          </a:p>
        </p:txBody>
      </p:sp>
    </p:spTree>
    <p:extLst>
      <p:ext uri="{BB962C8B-B14F-4D97-AF65-F5344CB8AC3E}">
        <p14:creationId xmlns:p14="http://schemas.microsoft.com/office/powerpoint/2010/main" val="34945950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F892394-1698-4CCB-BECA-EEE5B07FEB57}" type="datetimeFigureOut">
              <a:rPr lang="en-US" smtClean="0"/>
              <a:t>5/15/2018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341494-B784-4958-9495-0C3CDD143537}"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892394-1698-4CCB-BECA-EEE5B07FEB57}" type="datetimeFigureOut">
              <a:rPr lang="en-US" smtClean="0"/>
              <a:t>5/15/2018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341494-B784-4958-9495-0C3CDD143537}"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892394-1698-4CCB-BECA-EEE5B07FEB57}" type="datetimeFigureOut">
              <a:rPr lang="en-US" smtClean="0"/>
              <a:t>5/15/2018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341494-B784-4958-9495-0C3CDD143537}"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F892394-1698-4CCB-BECA-EEE5B07FEB57}" type="datetimeFigureOut">
              <a:rPr lang="en-US" smtClean="0"/>
              <a:t>5/15/2018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D341494-B784-4958-9495-0C3CDD143537}"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F892394-1698-4CCB-BECA-EEE5B07FEB57}" type="datetimeFigureOut">
              <a:rPr lang="en-US" smtClean="0"/>
              <a:t>5/15/2018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D341494-B784-4958-9495-0C3CDD143537}"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892394-1698-4CCB-BECA-EEE5B07FEB57}" type="datetimeFigureOut">
              <a:rPr lang="en-US" smtClean="0"/>
              <a:t>5/15/2018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D341494-B784-4958-9495-0C3CDD143537}"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892394-1698-4CCB-BECA-EEE5B07FEB57}" type="datetimeFigureOut">
              <a:rPr lang="en-US" smtClean="0"/>
              <a:t>5/15/2018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D341494-B784-4958-9495-0C3CDD143537}"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892394-1698-4CCB-BECA-EEE5B07FEB57}" type="datetimeFigureOut">
              <a:rPr lang="en-US" smtClean="0"/>
              <a:t>5/15/2018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D341494-B784-4958-9495-0C3CDD143537}"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F892394-1698-4CCB-BECA-EEE5B07FEB57}" type="datetimeFigureOut">
              <a:rPr lang="en-US" smtClean="0"/>
              <a:t>5/15/2018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D341494-B784-4958-9495-0C3CDD143537}"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892394-1698-4CCB-BECA-EEE5B07FEB57}" type="datetimeFigureOut">
              <a:rPr lang="en-US" smtClean="0"/>
              <a:t>5/15/2018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341494-B784-4958-9495-0C3CDD143537}"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F892394-1698-4CCB-BECA-EEE5B07FEB57}" type="datetimeFigureOut">
              <a:rPr lang="en-US" smtClean="0"/>
              <a:t>5/15/2018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341494-B784-4958-9495-0C3CDD143537}"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892394-1698-4CCB-BECA-EEE5B07FEB57}" type="datetimeFigureOut">
              <a:rPr lang="en-US" smtClean="0"/>
              <a:t>5/15/2018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341494-B784-4958-9495-0C3CDD143537}"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hyperlink" Target="http://www.youtube.com/watch?v=yHKWMG6FDZE"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www.youtube.com/watch?v=cNZA1L6H2ro" TargetMode="External"/><Relationship Id="rId5" Type="http://schemas.openxmlformats.org/officeDocument/2006/relationships/hyperlink" Target="http://www.kaaltv.com/article/stories/S3505939.shtml?cat=11985" TargetMode="External"/><Relationship Id="rId4" Type="http://schemas.openxmlformats.org/officeDocument/2006/relationships/hyperlink" Target="http://www.bluezones.com/programs/blue-zones-communities/"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Ikaria Greece</a:t>
            </a:r>
            <a:endParaRPr lang="en-US" dirty="0"/>
          </a:p>
        </p:txBody>
      </p:sp>
      <p:sp>
        <p:nvSpPr>
          <p:cNvPr id="3" name="Subtitle 2"/>
          <p:cNvSpPr>
            <a:spLocks noGrp="1"/>
          </p:cNvSpPr>
          <p:nvPr>
            <p:ph type="subTitle" idx="1"/>
          </p:nvPr>
        </p:nvSpPr>
        <p:spPr/>
        <p:txBody>
          <a:bodyPr/>
          <a:lstStyle/>
          <a:p>
            <a:r>
              <a:rPr lang="en-US" dirty="0" smtClean="0"/>
              <a:t>New Blue Zone</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27217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603811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7000" r="-17000"/>
          </a:stretch>
        </a:blipFill>
        <a:effectLst/>
      </p:bgPr>
    </p:bg>
    <p:spTree>
      <p:nvGrpSpPr>
        <p:cNvPr id="1" name=""/>
        <p:cNvGrpSpPr/>
        <p:nvPr/>
      </p:nvGrpSpPr>
      <p:grpSpPr>
        <a:xfrm>
          <a:off x="0" y="0"/>
          <a:ext cx="0" cy="0"/>
          <a:chOff x="0" y="0"/>
          <a:chExt cx="0" cy="0"/>
        </a:xfrm>
      </p:grpSpPr>
      <p:sp>
        <p:nvSpPr>
          <p:cNvPr id="2" name="TextBox 1"/>
          <p:cNvSpPr txBox="1"/>
          <p:nvPr/>
        </p:nvSpPr>
        <p:spPr>
          <a:xfrm>
            <a:off x="5029200" y="457200"/>
            <a:ext cx="2057400" cy="1200329"/>
          </a:xfrm>
          <a:prstGeom prst="rect">
            <a:avLst/>
          </a:prstGeom>
          <a:noFill/>
        </p:spPr>
        <p:txBody>
          <a:bodyPr wrap="square" rtlCol="0">
            <a:spAutoFit/>
          </a:bodyPr>
          <a:lstStyle/>
          <a:p>
            <a:r>
              <a:rPr lang="en-US" sz="3600" dirty="0" smtClean="0"/>
              <a:t>Medicine</a:t>
            </a:r>
          </a:p>
          <a:p>
            <a:r>
              <a:rPr lang="en-US" sz="3600" dirty="0" smtClean="0"/>
              <a:t>Gardens</a:t>
            </a:r>
            <a:endParaRPr lang="en-US" sz="3600" dirty="0"/>
          </a:p>
        </p:txBody>
      </p:sp>
    </p:spTree>
    <p:extLst>
      <p:ext uri="{BB962C8B-B14F-4D97-AF65-F5344CB8AC3E}">
        <p14:creationId xmlns:p14="http://schemas.microsoft.com/office/powerpoint/2010/main" val="23532782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1000" r="-11000"/>
          </a:stretch>
        </a:blipFill>
        <a:effectLst/>
      </p:bgPr>
    </p:bg>
    <p:spTree>
      <p:nvGrpSpPr>
        <p:cNvPr id="1" name=""/>
        <p:cNvGrpSpPr/>
        <p:nvPr/>
      </p:nvGrpSpPr>
      <p:grpSpPr>
        <a:xfrm>
          <a:off x="0" y="0"/>
          <a:ext cx="0" cy="0"/>
          <a:chOff x="0" y="0"/>
          <a:chExt cx="0" cy="0"/>
        </a:xfrm>
      </p:grpSpPr>
      <p:sp>
        <p:nvSpPr>
          <p:cNvPr id="2" name="TextBox 1"/>
          <p:cNvSpPr txBox="1"/>
          <p:nvPr/>
        </p:nvSpPr>
        <p:spPr>
          <a:xfrm>
            <a:off x="2667000" y="1676400"/>
            <a:ext cx="4620176" cy="2123658"/>
          </a:xfrm>
          <a:prstGeom prst="rect">
            <a:avLst/>
          </a:prstGeom>
          <a:noFill/>
        </p:spPr>
        <p:txBody>
          <a:bodyPr wrap="none" rtlCol="0">
            <a:spAutoFit/>
          </a:bodyPr>
          <a:lstStyle/>
          <a:p>
            <a:r>
              <a:rPr lang="en-US" sz="4400" dirty="0" smtClean="0"/>
              <a:t>Stress  free lifestyle</a:t>
            </a:r>
          </a:p>
          <a:p>
            <a:r>
              <a:rPr lang="en-US" sz="4400" dirty="0" smtClean="0"/>
              <a:t>Start late, nap, </a:t>
            </a:r>
          </a:p>
          <a:p>
            <a:r>
              <a:rPr lang="en-US" sz="4400" dirty="0" smtClean="0"/>
              <a:t>no time constraints</a:t>
            </a:r>
            <a:endParaRPr lang="en-US" sz="4400" dirty="0"/>
          </a:p>
        </p:txBody>
      </p:sp>
    </p:spTree>
    <p:extLst>
      <p:ext uri="{BB962C8B-B14F-4D97-AF65-F5344CB8AC3E}">
        <p14:creationId xmlns:p14="http://schemas.microsoft.com/office/powerpoint/2010/main" val="27046843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 Your ZZZs</a:t>
            </a:r>
            <a:endParaRPr lang="en-US" dirty="0"/>
          </a:p>
        </p:txBody>
      </p:sp>
      <p:pic>
        <p:nvPicPr>
          <p:cNvPr id="4" name="Content Placeholder 3" descr="idaria.png"/>
          <p:cNvPicPr>
            <a:picLocks noGrp="1" noChangeAspect="1"/>
          </p:cNvPicPr>
          <p:nvPr>
            <p:ph idx="1"/>
          </p:nvPr>
        </p:nvPicPr>
        <p:blipFill>
          <a:blip r:embed="rId3" cstate="print"/>
          <a:stretch>
            <a:fillRect/>
          </a:stretch>
        </p:blipFill>
        <p:spPr>
          <a:xfrm>
            <a:off x="546934" y="1600200"/>
            <a:ext cx="8050132" cy="4525963"/>
          </a:xfrm>
        </p:spPr>
      </p:pic>
      <p:sp>
        <p:nvSpPr>
          <p:cNvPr id="5" name="Rectangle 4"/>
          <p:cNvSpPr/>
          <p:nvPr/>
        </p:nvSpPr>
        <p:spPr>
          <a:xfrm>
            <a:off x="1371600" y="1600200"/>
            <a:ext cx="4572000" cy="1477328"/>
          </a:xfrm>
          <a:prstGeom prst="rect">
            <a:avLst/>
          </a:prstGeom>
        </p:spPr>
        <p:txBody>
          <a:bodyPr>
            <a:spAutoFit/>
          </a:bodyPr>
          <a:lstStyle/>
          <a:p>
            <a:r>
              <a:rPr lang="en-US" dirty="0" smtClean="0"/>
              <a:t>Take regular naps. People who nap at least five times a week for half an hour have 35% reduced chance of cardiovascular disease. Stress hormones also decrease when you’re napping.</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Napping</a:t>
            </a:r>
            <a:endParaRPr lang="en-US" dirty="0"/>
          </a:p>
        </p:txBody>
      </p:sp>
      <p:sp>
        <p:nvSpPr>
          <p:cNvPr id="3" name="Content Placeholder 2"/>
          <p:cNvSpPr>
            <a:spLocks noGrp="1"/>
          </p:cNvSpPr>
          <p:nvPr>
            <p:ph sz="half" idx="1"/>
          </p:nvPr>
        </p:nvSpPr>
        <p:spPr/>
        <p:txBody>
          <a:bodyPr/>
          <a:lstStyle/>
          <a:p>
            <a:r>
              <a:rPr lang="en-US" dirty="0"/>
              <a:t>Mid day napping:  lower risk if </a:t>
            </a:r>
            <a:r>
              <a:rPr lang="en-US" dirty="0" smtClean="0"/>
              <a:t>heart disease </a:t>
            </a:r>
            <a:r>
              <a:rPr lang="en-US" dirty="0"/>
              <a:t>by 1/3 more happy; less depressed</a:t>
            </a:r>
          </a:p>
          <a:p>
            <a:r>
              <a:rPr lang="en-US" dirty="0"/>
              <a:t>Lowers heart rate; reduces stress hormones; Better sleep; more work; </a:t>
            </a:r>
            <a:r>
              <a:rPr lang="en-US" dirty="0" smtClean="0"/>
              <a:t>more exercise</a:t>
            </a:r>
            <a:endParaRPr lang="en-US" dirty="0"/>
          </a:p>
          <a:p>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2362200"/>
            <a:ext cx="3560582" cy="2667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376761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Nap – Dos/Don’ts</a:t>
            </a:r>
            <a:endParaRPr lang="en-US" dirty="0"/>
          </a:p>
        </p:txBody>
      </p:sp>
      <p:sp>
        <p:nvSpPr>
          <p:cNvPr id="3" name="Content Placeholder 2"/>
          <p:cNvSpPr>
            <a:spLocks noGrp="1"/>
          </p:cNvSpPr>
          <p:nvPr>
            <p:ph idx="1"/>
          </p:nvPr>
        </p:nvSpPr>
        <p:spPr/>
        <p:txBody>
          <a:bodyPr>
            <a:normAutofit lnSpcReduction="10000"/>
          </a:bodyPr>
          <a:lstStyle/>
          <a:p>
            <a:r>
              <a:rPr lang="en-US" dirty="0"/>
              <a:t>A nap during the afternoon </a:t>
            </a:r>
            <a:endParaRPr lang="en-US" dirty="0" smtClean="0"/>
          </a:p>
          <a:p>
            <a:pPr lvl="1"/>
            <a:r>
              <a:rPr lang="en-US" dirty="0" smtClean="0"/>
              <a:t>restores </a:t>
            </a:r>
            <a:r>
              <a:rPr lang="en-US" dirty="0"/>
              <a:t>wakefulness </a:t>
            </a:r>
            <a:endParaRPr lang="en-US" dirty="0" smtClean="0"/>
          </a:p>
          <a:p>
            <a:pPr lvl="1"/>
            <a:r>
              <a:rPr lang="en-US" dirty="0" smtClean="0"/>
              <a:t>promotes </a:t>
            </a:r>
            <a:r>
              <a:rPr lang="en-US" dirty="0"/>
              <a:t>performance and learning. </a:t>
            </a:r>
            <a:endParaRPr lang="en-US" dirty="0" smtClean="0"/>
          </a:p>
          <a:p>
            <a:pPr lvl="1"/>
            <a:r>
              <a:rPr lang="en-US" dirty="0" smtClean="0"/>
              <a:t>10 </a:t>
            </a:r>
            <a:r>
              <a:rPr lang="en-US" dirty="0"/>
              <a:t>min improves performance</a:t>
            </a:r>
            <a:r>
              <a:rPr lang="en-US" dirty="0" smtClean="0"/>
              <a:t>.</a:t>
            </a:r>
          </a:p>
          <a:p>
            <a:r>
              <a:rPr lang="en-US" dirty="0" smtClean="0"/>
              <a:t>Naps </a:t>
            </a:r>
            <a:r>
              <a:rPr lang="en-US" dirty="0"/>
              <a:t>of less than 30 min duration confer several </a:t>
            </a:r>
            <a:r>
              <a:rPr lang="en-US" dirty="0" smtClean="0"/>
              <a:t>benefits</a:t>
            </a:r>
          </a:p>
          <a:p>
            <a:r>
              <a:rPr lang="en-US" dirty="0" smtClean="0"/>
              <a:t>Longer </a:t>
            </a:r>
            <a:r>
              <a:rPr lang="en-US" dirty="0"/>
              <a:t>naps are associated with a loss of productivity and sleep inertia. </a:t>
            </a:r>
            <a:endParaRPr lang="en-US" dirty="0" smtClean="0"/>
          </a:p>
          <a:p>
            <a:pPr marL="457200" lvl="1" indent="0">
              <a:buNone/>
            </a:pPr>
            <a:r>
              <a:rPr lang="en-US" dirty="0" smtClean="0"/>
              <a:t>.</a:t>
            </a:r>
            <a:endParaRPr lang="en-US" dirty="0"/>
          </a:p>
        </p:txBody>
      </p:sp>
    </p:spTree>
    <p:extLst>
      <p:ext uri="{BB962C8B-B14F-4D97-AF65-F5344CB8AC3E}">
        <p14:creationId xmlns:p14="http://schemas.microsoft.com/office/powerpoint/2010/main" val="1146023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6000" r="-6000"/>
          </a:stretch>
        </a:blipFill>
        <a:effectLst/>
      </p:bgPr>
    </p:bg>
    <p:spTree>
      <p:nvGrpSpPr>
        <p:cNvPr id="1" name=""/>
        <p:cNvGrpSpPr/>
        <p:nvPr/>
      </p:nvGrpSpPr>
      <p:grpSpPr>
        <a:xfrm>
          <a:off x="0" y="0"/>
          <a:ext cx="0" cy="0"/>
          <a:chOff x="0" y="0"/>
          <a:chExt cx="0" cy="0"/>
        </a:xfrm>
      </p:grpSpPr>
      <p:sp>
        <p:nvSpPr>
          <p:cNvPr id="2" name="TextBox 1"/>
          <p:cNvSpPr txBox="1"/>
          <p:nvPr/>
        </p:nvSpPr>
        <p:spPr>
          <a:xfrm>
            <a:off x="609600" y="5562600"/>
            <a:ext cx="4323428" cy="923330"/>
          </a:xfrm>
          <a:prstGeom prst="rect">
            <a:avLst/>
          </a:prstGeom>
          <a:noFill/>
        </p:spPr>
        <p:txBody>
          <a:bodyPr wrap="none" rtlCol="0">
            <a:spAutoFit/>
          </a:bodyPr>
          <a:lstStyle/>
          <a:p>
            <a:r>
              <a:rPr lang="en-US" dirty="0" smtClean="0"/>
              <a:t>Unique </a:t>
            </a:r>
          </a:p>
          <a:p>
            <a:r>
              <a:rPr lang="en-US" dirty="0" smtClean="0"/>
              <a:t>Diet unlike other</a:t>
            </a:r>
          </a:p>
          <a:p>
            <a:r>
              <a:rPr lang="en-US" dirty="0" smtClean="0"/>
              <a:t>Mediterranean versions.  Mostly vegetarian.</a:t>
            </a:r>
            <a:endParaRPr lang="en-US" dirty="0"/>
          </a:p>
        </p:txBody>
      </p:sp>
    </p:spTree>
    <p:extLst>
      <p:ext uri="{BB962C8B-B14F-4D97-AF65-F5344CB8AC3E}">
        <p14:creationId xmlns:p14="http://schemas.microsoft.com/office/powerpoint/2010/main" val="2897528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Mediterranean Diet</a:t>
            </a:r>
            <a:endParaRPr lang="en-US" dirty="0"/>
          </a:p>
        </p:txBody>
      </p:sp>
      <p:sp>
        <p:nvSpPr>
          <p:cNvPr id="4" name="Text Placeholder 3"/>
          <p:cNvSpPr>
            <a:spLocks noGrp="1"/>
          </p:cNvSpPr>
          <p:nvPr>
            <p:ph type="body" idx="1"/>
          </p:nvPr>
        </p:nvSpPr>
        <p:spPr/>
        <p:txBody>
          <a:bodyPr/>
          <a:lstStyle/>
          <a:p>
            <a:r>
              <a:rPr lang="en-US" dirty="0" smtClean="0"/>
              <a:t>Pyramid</a:t>
            </a:r>
            <a:endParaRPr lang="en-US" dirty="0"/>
          </a:p>
        </p:txBody>
      </p:sp>
      <p:pic>
        <p:nvPicPr>
          <p:cNvPr id="8" name="Content Placeholder 7" descr="Med_pyramid_flyer.jpg"/>
          <p:cNvPicPr>
            <a:picLocks noGrp="1" noChangeAspect="1"/>
          </p:cNvPicPr>
          <p:nvPr>
            <p:ph sz="half" idx="2"/>
          </p:nvPr>
        </p:nvPicPr>
        <p:blipFill>
          <a:blip r:embed="rId3" cstate="print"/>
          <a:stretch>
            <a:fillRect/>
          </a:stretch>
        </p:blipFill>
        <p:spPr>
          <a:xfrm>
            <a:off x="152400" y="1432757"/>
            <a:ext cx="4191000" cy="5425243"/>
          </a:xfrm>
        </p:spPr>
      </p:pic>
      <p:sp>
        <p:nvSpPr>
          <p:cNvPr id="6" name="Text Placeholder 5"/>
          <p:cNvSpPr>
            <a:spLocks noGrp="1"/>
          </p:cNvSpPr>
          <p:nvPr>
            <p:ph type="body" sz="quarter" idx="3"/>
          </p:nvPr>
        </p:nvSpPr>
        <p:spPr/>
        <p:txBody>
          <a:bodyPr/>
          <a:lstStyle/>
          <a:p>
            <a:r>
              <a:rPr lang="en-US" dirty="0" smtClean="0"/>
              <a:t>Gold Standard</a:t>
            </a:r>
            <a:endParaRPr lang="en-US" dirty="0"/>
          </a:p>
        </p:txBody>
      </p:sp>
      <p:sp>
        <p:nvSpPr>
          <p:cNvPr id="7" name="Content Placeholder 6"/>
          <p:cNvSpPr>
            <a:spLocks noGrp="1"/>
          </p:cNvSpPr>
          <p:nvPr>
            <p:ph sz="quarter" idx="4"/>
          </p:nvPr>
        </p:nvSpPr>
        <p:spPr/>
        <p:txBody>
          <a:bodyPr>
            <a:normAutofit/>
          </a:bodyPr>
          <a:lstStyle/>
          <a:p>
            <a:r>
              <a:rPr lang="en-US" dirty="0" smtClean="0"/>
              <a:t>Introduced by Harvard School of Public Health, and the European Office of the World Health Organization Classic Mediterranean Diet and Pyramid in 1993.</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8229600" cy="1143000"/>
          </a:xfrm>
        </p:spPr>
        <p:txBody>
          <a:bodyPr/>
          <a:lstStyle/>
          <a:p>
            <a:r>
              <a:rPr lang="en-US" dirty="0" smtClean="0"/>
              <a:t>Mediterranean  </a:t>
            </a:r>
            <a:r>
              <a:rPr lang="en-US" dirty="0"/>
              <a:t>Diet:</a:t>
            </a:r>
          </a:p>
        </p:txBody>
      </p:sp>
      <p:sp>
        <p:nvSpPr>
          <p:cNvPr id="3" name="Content Placeholder 2"/>
          <p:cNvSpPr>
            <a:spLocks noGrp="1"/>
          </p:cNvSpPr>
          <p:nvPr>
            <p:ph idx="1"/>
          </p:nvPr>
        </p:nvSpPr>
        <p:spPr>
          <a:xfrm>
            <a:off x="609600" y="914400"/>
            <a:ext cx="8077200" cy="5211763"/>
          </a:xfrm>
        </p:spPr>
        <p:txBody>
          <a:bodyPr/>
          <a:lstStyle/>
          <a:p>
            <a:r>
              <a:rPr lang="en-US" sz="2000" dirty="0" err="1" smtClean="0"/>
              <a:t>Ikarian</a:t>
            </a:r>
            <a:r>
              <a:rPr lang="en-US" sz="2000" dirty="0" smtClean="0"/>
              <a:t> </a:t>
            </a:r>
            <a:r>
              <a:rPr lang="en-US" sz="2000" dirty="0"/>
              <a:t>style:  Grain Beans </a:t>
            </a:r>
            <a:r>
              <a:rPr lang="en-US" sz="2000" dirty="0" err="1"/>
              <a:t>veges</a:t>
            </a:r>
            <a:r>
              <a:rPr lang="en-US" sz="2000" dirty="0"/>
              <a:t> and olive oil; seasonal, </a:t>
            </a:r>
            <a:r>
              <a:rPr lang="en-US" sz="2000" dirty="0" err="1"/>
              <a:t>veges</a:t>
            </a:r>
            <a:r>
              <a:rPr lang="en-US" sz="2000" dirty="0"/>
              <a:t> are center stage/ finish with olive oil (served raw).  </a:t>
            </a:r>
            <a:r>
              <a:rPr lang="en-US" sz="2000" dirty="0" smtClean="0"/>
              <a:t>Polyphenols'/antioxidants.  </a:t>
            </a:r>
            <a:r>
              <a:rPr lang="en-US" sz="2000" dirty="0" smtClean="0"/>
              <a:t> Also drink wine.</a:t>
            </a:r>
            <a:endParaRPr lang="en-US" sz="2000" dirty="0"/>
          </a:p>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1857375"/>
            <a:ext cx="6400076" cy="5000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8248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Mediterranean Diet</a:t>
            </a:r>
            <a:endParaRPr lang="en-US" dirty="0"/>
          </a:p>
        </p:txBody>
      </p:sp>
      <p:sp>
        <p:nvSpPr>
          <p:cNvPr id="3" name="Text Placeholder 2"/>
          <p:cNvSpPr>
            <a:spLocks noGrp="1"/>
          </p:cNvSpPr>
          <p:nvPr>
            <p:ph type="body" idx="1"/>
          </p:nvPr>
        </p:nvSpPr>
        <p:spPr/>
        <p:txBody>
          <a:bodyPr/>
          <a:lstStyle/>
          <a:p>
            <a:r>
              <a:rPr lang="en-US" dirty="0" smtClean="0"/>
              <a:t>Dietary Traditions</a:t>
            </a:r>
            <a:endParaRPr lang="en-US" dirty="0"/>
          </a:p>
        </p:txBody>
      </p:sp>
      <p:sp>
        <p:nvSpPr>
          <p:cNvPr id="4" name="Content Placeholder 3"/>
          <p:cNvSpPr>
            <a:spLocks noGrp="1"/>
          </p:cNvSpPr>
          <p:nvPr>
            <p:ph sz="half" idx="2"/>
          </p:nvPr>
        </p:nvSpPr>
        <p:spPr/>
        <p:txBody>
          <a:bodyPr>
            <a:normAutofit/>
          </a:bodyPr>
          <a:lstStyle/>
          <a:p>
            <a:pPr>
              <a:buFont typeface="Wingdings" pitchFamily="2" charset="2"/>
              <a:buChar char="Ø"/>
            </a:pPr>
            <a:r>
              <a:rPr lang="en-US" dirty="0" smtClean="0"/>
              <a:t>It was based on the diets consumed in Crete, Greece and southern Italy 1960. </a:t>
            </a:r>
          </a:p>
          <a:p>
            <a:pPr lvl="1">
              <a:buFont typeface="Wingdings" pitchFamily="2" charset="2"/>
              <a:buChar char="Ø"/>
            </a:pPr>
            <a:r>
              <a:rPr lang="en-US" dirty="0" smtClean="0"/>
              <a:t>Chronic disease rate lowest</a:t>
            </a:r>
          </a:p>
          <a:p>
            <a:pPr lvl="1">
              <a:buFont typeface="Wingdings" pitchFamily="2" charset="2"/>
              <a:buChar char="Ø"/>
            </a:pPr>
            <a:r>
              <a:rPr lang="en-US" dirty="0" smtClean="0"/>
              <a:t>Life expectancy Highest</a:t>
            </a:r>
          </a:p>
          <a:p>
            <a:endParaRPr lang="en-US" dirty="0"/>
          </a:p>
        </p:txBody>
      </p:sp>
      <p:sp>
        <p:nvSpPr>
          <p:cNvPr id="5" name="Text Placeholder 4"/>
          <p:cNvSpPr>
            <a:spLocks noGrp="1"/>
          </p:cNvSpPr>
          <p:nvPr>
            <p:ph type="body" sz="quarter" idx="3"/>
          </p:nvPr>
        </p:nvSpPr>
        <p:spPr/>
        <p:txBody>
          <a:bodyPr/>
          <a:lstStyle/>
          <a:p>
            <a:r>
              <a:rPr lang="en-US" dirty="0" smtClean="0"/>
              <a:t>“Poor Diet</a:t>
            </a:r>
            <a:endParaRPr lang="en-US" dirty="0"/>
          </a:p>
        </p:txBody>
      </p:sp>
      <p:sp>
        <p:nvSpPr>
          <p:cNvPr id="6" name="Content Placeholder 5"/>
          <p:cNvSpPr>
            <a:spLocks noGrp="1"/>
          </p:cNvSpPr>
          <p:nvPr>
            <p:ph sz="quarter" idx="4"/>
          </p:nvPr>
        </p:nvSpPr>
        <p:spPr/>
        <p:txBody>
          <a:bodyPr>
            <a:normAutofit/>
          </a:bodyPr>
          <a:lstStyle/>
          <a:p>
            <a:pPr>
              <a:buFont typeface="Wingdings" pitchFamily="2" charset="2"/>
              <a:buChar char="Ø"/>
            </a:pPr>
            <a:r>
              <a:rPr lang="en-US" dirty="0" smtClean="0"/>
              <a:t>The “poor” diet</a:t>
            </a:r>
          </a:p>
          <a:p>
            <a:pPr lvl="1">
              <a:buFont typeface="Wingdings" pitchFamily="2" charset="2"/>
              <a:buChar char="Ø"/>
            </a:pPr>
            <a:r>
              <a:rPr lang="en-US" dirty="0" smtClean="0"/>
              <a:t>fruits and vegetables, beans and nuts, healthy grains, fish, olive oil</a:t>
            </a:r>
          </a:p>
          <a:p>
            <a:pPr lvl="1">
              <a:buFont typeface="Wingdings" pitchFamily="2" charset="2"/>
              <a:buChar char="Ø"/>
            </a:pPr>
            <a:r>
              <a:rPr lang="en-US" dirty="0" smtClean="0"/>
              <a:t> small amounts of dairy, and red wine  </a:t>
            </a:r>
            <a:endParaRPr lang="en-US" dirty="0"/>
          </a:p>
        </p:txBody>
      </p:sp>
      <p:pic>
        <p:nvPicPr>
          <p:cNvPr id="7" name="Picture 6" descr="Mediterranean-Diet_1.jpg"/>
          <p:cNvPicPr>
            <a:picLocks noChangeAspect="1"/>
          </p:cNvPicPr>
          <p:nvPr/>
        </p:nvPicPr>
        <p:blipFill>
          <a:blip r:embed="rId3" cstate="print"/>
          <a:stretch>
            <a:fillRect/>
          </a:stretch>
        </p:blipFill>
        <p:spPr>
          <a:xfrm>
            <a:off x="2667000" y="4267200"/>
            <a:ext cx="3886200" cy="247078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Goat’s Milk</a:t>
            </a:r>
            <a:endParaRPr lang="en-US" dirty="0"/>
          </a:p>
        </p:txBody>
      </p:sp>
      <p:sp>
        <p:nvSpPr>
          <p:cNvPr id="3" name="Content Placeholder 2"/>
          <p:cNvSpPr>
            <a:spLocks noGrp="1"/>
          </p:cNvSpPr>
          <p:nvPr>
            <p:ph sz="half" idx="1"/>
          </p:nvPr>
        </p:nvSpPr>
        <p:spPr/>
        <p:txBody>
          <a:bodyPr>
            <a:normAutofit fontScale="85000" lnSpcReduction="10000"/>
          </a:bodyPr>
          <a:lstStyle/>
          <a:p>
            <a:pPr marL="0" indent="0">
              <a:buNone/>
            </a:pPr>
            <a:endParaRPr lang="en-US" dirty="0"/>
          </a:p>
          <a:p>
            <a:r>
              <a:rPr lang="en-US" dirty="0" smtClean="0"/>
              <a:t>Polymers </a:t>
            </a:r>
            <a:r>
              <a:rPr lang="en-US" dirty="0"/>
              <a:t>or proteins that help stomach reproduce cells m east </a:t>
            </a:r>
            <a:r>
              <a:rPr lang="en-US" dirty="0" smtClean="0"/>
              <a:t>to digest</a:t>
            </a:r>
            <a:r>
              <a:rPr lang="en-US" dirty="0"/>
              <a:t>; helps those who are </a:t>
            </a:r>
            <a:r>
              <a:rPr lang="en-US" dirty="0" smtClean="0"/>
              <a:t>lactose </a:t>
            </a:r>
            <a:r>
              <a:rPr lang="en-US" dirty="0"/>
              <a:t>intolerant</a:t>
            </a:r>
          </a:p>
          <a:p>
            <a:r>
              <a:rPr lang="en-US" dirty="0"/>
              <a:t>Potential for treating gastro </a:t>
            </a:r>
            <a:r>
              <a:rPr lang="en-US" dirty="0" smtClean="0"/>
              <a:t>intestinal </a:t>
            </a:r>
            <a:r>
              <a:rPr lang="en-US" dirty="0"/>
              <a:t>conditions</a:t>
            </a:r>
          </a:p>
          <a:p>
            <a:pPr marL="0" indent="0">
              <a:buNone/>
            </a:pPr>
            <a:r>
              <a:rPr lang="en-US" dirty="0"/>
              <a:t> </a:t>
            </a:r>
          </a:p>
          <a:p>
            <a:r>
              <a:rPr lang="en-US" dirty="0"/>
              <a:t>Good bacteria that naturally kill other </a:t>
            </a:r>
            <a:r>
              <a:rPr lang="en-US" dirty="0" smtClean="0"/>
              <a:t>bacteria </a:t>
            </a:r>
            <a:r>
              <a:rPr lang="en-US" dirty="0"/>
              <a:t>found in food</a:t>
            </a:r>
          </a:p>
          <a:p>
            <a:endParaRPr lang="en-US" dirty="0"/>
          </a:p>
        </p:txBody>
      </p:sp>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080000" y="2275681"/>
            <a:ext cx="3175000" cy="3175000"/>
          </a:xfrm>
        </p:spPr>
      </p:pic>
    </p:spTree>
    <p:extLst>
      <p:ext uri="{BB962C8B-B14F-4D97-AF65-F5344CB8AC3E}">
        <p14:creationId xmlns:p14="http://schemas.microsoft.com/office/powerpoint/2010/main" val="22731618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6582" y="140732"/>
            <a:ext cx="8229600" cy="1143000"/>
          </a:xfrm>
        </p:spPr>
        <p:txBody>
          <a:bodyPr/>
          <a:lstStyle/>
          <a:p>
            <a:r>
              <a:rPr lang="en-US" dirty="0" smtClean="0"/>
              <a:t>Herbal Tea</a:t>
            </a:r>
            <a:endParaRPr lang="en-US" dirty="0"/>
          </a:p>
        </p:txBody>
      </p:sp>
      <p:pic>
        <p:nvPicPr>
          <p:cNvPr id="4" name="Content Placeholder 3" descr="02-Global-Home-Remedies-herbal-tea-with-cinamon-stick-1.jpg"/>
          <p:cNvPicPr>
            <a:picLocks noGrp="1" noChangeAspect="1"/>
          </p:cNvPicPr>
          <p:nvPr>
            <p:ph idx="1"/>
          </p:nvPr>
        </p:nvPicPr>
        <p:blipFill>
          <a:blip r:embed="rId3" cstate="print"/>
          <a:stretch>
            <a:fillRect/>
          </a:stretch>
        </p:blipFill>
        <p:spPr>
          <a:xfrm>
            <a:off x="0" y="1600200"/>
            <a:ext cx="5159417" cy="3047999"/>
          </a:xfrm>
        </p:spPr>
      </p:pic>
      <p:pic>
        <p:nvPicPr>
          <p:cNvPr id="5" name="Picture 4" descr="Dried-camomile-flowers.jpg"/>
          <p:cNvPicPr>
            <a:picLocks noChangeAspect="1"/>
          </p:cNvPicPr>
          <p:nvPr/>
        </p:nvPicPr>
        <p:blipFill>
          <a:blip r:embed="rId4" cstate="print"/>
          <a:stretch>
            <a:fillRect/>
          </a:stretch>
        </p:blipFill>
        <p:spPr>
          <a:xfrm>
            <a:off x="4343400" y="3806190"/>
            <a:ext cx="4572000" cy="3051810"/>
          </a:xfrm>
          <a:prstGeom prst="rect">
            <a:avLst/>
          </a:prstGeom>
        </p:spPr>
      </p:pic>
      <p:sp>
        <p:nvSpPr>
          <p:cNvPr id="6" name="Rectangle 5"/>
          <p:cNvSpPr/>
          <p:nvPr/>
        </p:nvSpPr>
        <p:spPr>
          <a:xfrm>
            <a:off x="4800600" y="1219201"/>
            <a:ext cx="4343400" cy="2585323"/>
          </a:xfrm>
          <a:prstGeom prst="rect">
            <a:avLst/>
          </a:prstGeom>
          <a:noFill/>
        </p:spPr>
        <p:txBody>
          <a:bodyPr wrap="square">
            <a:spAutoFit/>
          </a:bodyPr>
          <a:lstStyle/>
          <a:p>
            <a:r>
              <a:rPr lang="en-US" b="1" dirty="0" smtClean="0">
                <a:solidFill>
                  <a:srgbClr val="FFFF00"/>
                </a:solidFill>
              </a:rPr>
              <a:t>The herbal teas are often drunk with raw, unprocessed local honey that is unique to the island, which has antioxidant, anti inflammatory and anti bacterial properties. As the teas are initially prepared from fresh herbs that haven’t been bruised or broken until blended, the medicinal properties are not compromised.</a:t>
            </a:r>
            <a:r>
              <a:rPr lang="en-US" dirty="0" smtClean="0"/>
              <a:t> </a:t>
            </a:r>
            <a:endParaRPr lang="en-US" dirty="0" smtClean="0">
              <a:solidFill>
                <a:srgbClr val="FFFF00"/>
              </a:solidFill>
            </a:endParaRPr>
          </a:p>
          <a:p>
            <a:endParaRPr lang="en-US" b="1" dirty="0">
              <a:solidFill>
                <a:srgbClr val="FFFF00"/>
              </a:solidFill>
            </a:endParaRPr>
          </a:p>
        </p:txBody>
      </p:sp>
      <p:sp>
        <p:nvSpPr>
          <p:cNvPr id="7" name="Rectangle 6"/>
          <p:cNvSpPr/>
          <p:nvPr/>
        </p:nvSpPr>
        <p:spPr>
          <a:xfrm>
            <a:off x="0" y="5562600"/>
            <a:ext cx="4572000" cy="1200329"/>
          </a:xfrm>
          <a:prstGeom prst="rect">
            <a:avLst/>
          </a:prstGeom>
        </p:spPr>
        <p:txBody>
          <a:bodyPr>
            <a:spAutoFit/>
          </a:bodyPr>
          <a:lstStyle/>
          <a:p>
            <a:r>
              <a:rPr lang="en-US" dirty="0" smtClean="0">
                <a:solidFill>
                  <a:srgbClr val="FFFF00"/>
                </a:solidFill>
              </a:rPr>
              <a:t>Rosemary, chamomile, wild mint, sage and mountain tea from the </a:t>
            </a:r>
            <a:r>
              <a:rPr lang="en-US" dirty="0" err="1" smtClean="0">
                <a:solidFill>
                  <a:srgbClr val="FFFF00"/>
                </a:solidFill>
              </a:rPr>
              <a:t>Sideritis</a:t>
            </a:r>
            <a:r>
              <a:rPr lang="en-US" dirty="0" smtClean="0">
                <a:solidFill>
                  <a:srgbClr val="FFFF00"/>
                </a:solidFill>
              </a:rPr>
              <a:t> species are commonly used herbs in Ikaria and also all over Greece that are made into herbal teas.</a:t>
            </a:r>
            <a:endParaRPr lang="en-US" dirty="0"/>
          </a:p>
        </p:txBody>
      </p:sp>
      <p:sp>
        <p:nvSpPr>
          <p:cNvPr id="3" name="TextBox 2"/>
          <p:cNvSpPr txBox="1"/>
          <p:nvPr/>
        </p:nvSpPr>
        <p:spPr>
          <a:xfrm>
            <a:off x="533400" y="1219201"/>
            <a:ext cx="2362200" cy="584775"/>
          </a:xfrm>
          <a:prstGeom prst="rect">
            <a:avLst/>
          </a:prstGeom>
          <a:noFill/>
        </p:spPr>
        <p:txBody>
          <a:bodyPr wrap="square" rtlCol="0">
            <a:spAutoFit/>
          </a:bodyPr>
          <a:lstStyle/>
          <a:p>
            <a:r>
              <a:rPr lang="en-US" sz="3200" dirty="0" smtClean="0"/>
              <a:t>Diuretic</a:t>
            </a:r>
            <a:endParaRPr lang="en-US" sz="3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Combinations</a:t>
            </a:r>
            <a:endParaRPr lang="en-US" dirty="0"/>
          </a:p>
        </p:txBody>
      </p:sp>
      <p:sp>
        <p:nvSpPr>
          <p:cNvPr id="3" name="Text Placeholder 2"/>
          <p:cNvSpPr>
            <a:spLocks noGrp="1"/>
          </p:cNvSpPr>
          <p:nvPr>
            <p:ph type="body" idx="1"/>
          </p:nvPr>
        </p:nvSpPr>
        <p:spPr/>
        <p:txBody>
          <a:bodyPr/>
          <a:lstStyle/>
          <a:p>
            <a:r>
              <a:rPr lang="en-US" dirty="0" smtClean="0"/>
              <a:t>Plant Based Diet</a:t>
            </a:r>
            <a:endParaRPr lang="en-US" dirty="0"/>
          </a:p>
        </p:txBody>
      </p:sp>
      <p:pic>
        <p:nvPicPr>
          <p:cNvPr id="7" name="Content Placeholder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57200" y="2209800"/>
            <a:ext cx="3894665" cy="3886200"/>
          </a:xfrm>
        </p:spPr>
      </p:pic>
      <p:sp>
        <p:nvSpPr>
          <p:cNvPr id="5" name="Text Placeholder 4"/>
          <p:cNvSpPr>
            <a:spLocks noGrp="1"/>
          </p:cNvSpPr>
          <p:nvPr>
            <p:ph type="body" sz="quarter" idx="3"/>
          </p:nvPr>
        </p:nvSpPr>
        <p:spPr/>
        <p:txBody>
          <a:bodyPr/>
          <a:lstStyle/>
          <a:p>
            <a:r>
              <a:rPr lang="en-US" dirty="0" smtClean="0"/>
              <a:t>Wine</a:t>
            </a:r>
            <a:endParaRPr lang="en-US" dirty="0"/>
          </a:p>
        </p:txBody>
      </p:sp>
      <p:sp>
        <p:nvSpPr>
          <p:cNvPr id="6" name="Content Placeholder 5"/>
          <p:cNvSpPr>
            <a:spLocks noGrp="1"/>
          </p:cNvSpPr>
          <p:nvPr>
            <p:ph sz="quarter" idx="4"/>
          </p:nvPr>
        </p:nvSpPr>
        <p:spPr>
          <a:blipFill>
            <a:blip r:embed="rId4"/>
            <a:stretch>
              <a:fillRect/>
            </a:stretch>
          </a:blipFill>
        </p:spPr>
        <p:txBody>
          <a:bodyPr/>
          <a:lstStyle/>
          <a:p>
            <a:r>
              <a:rPr lang="en-US" dirty="0" smtClean="0"/>
              <a:t>Increased flavonoid consumption</a:t>
            </a:r>
            <a:endParaRPr lang="en-US" dirty="0"/>
          </a:p>
        </p:txBody>
      </p:sp>
    </p:spTree>
    <p:extLst>
      <p:ext uri="{BB962C8B-B14F-4D97-AF65-F5344CB8AC3E}">
        <p14:creationId xmlns:p14="http://schemas.microsoft.com/office/powerpoint/2010/main" val="4139185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r>
              <a:rPr lang="en-US" sz="3600" dirty="0"/>
              <a:t>F</a:t>
            </a:r>
            <a:r>
              <a:rPr lang="en-US" sz="3600" dirty="0" smtClean="0"/>
              <a:t>lavonoids -antioxidants</a:t>
            </a:r>
            <a:endParaRPr lang="en-US" sz="3600" dirty="0"/>
          </a:p>
        </p:txBody>
      </p:sp>
      <p:sp>
        <p:nvSpPr>
          <p:cNvPr id="8" name="Content Placeholder 7"/>
          <p:cNvSpPr>
            <a:spLocks noGrp="1"/>
          </p:cNvSpPr>
          <p:nvPr>
            <p:ph idx="1"/>
          </p:nvPr>
        </p:nvSpPr>
        <p:spPr/>
        <p:txBody>
          <a:bodyPr>
            <a:normAutofit fontScale="92500"/>
          </a:bodyPr>
          <a:lstStyle/>
          <a:p>
            <a:r>
              <a:rPr lang="en-US" dirty="0" smtClean="0"/>
              <a:t>Flavonoids </a:t>
            </a:r>
            <a:r>
              <a:rPr lang="en-US" dirty="0"/>
              <a:t>may help provide protection against </a:t>
            </a:r>
            <a:endParaRPr lang="en-US" dirty="0" smtClean="0"/>
          </a:p>
          <a:p>
            <a:pPr lvl="1"/>
            <a:r>
              <a:rPr lang="en-US" dirty="0" smtClean="0"/>
              <a:t>cancer</a:t>
            </a:r>
            <a:r>
              <a:rPr lang="en-US" dirty="0"/>
              <a:t>, </a:t>
            </a:r>
            <a:endParaRPr lang="en-US" dirty="0" smtClean="0"/>
          </a:p>
          <a:p>
            <a:pPr lvl="1"/>
            <a:r>
              <a:rPr lang="en-US" dirty="0" smtClean="0"/>
              <a:t>aging, </a:t>
            </a:r>
          </a:p>
          <a:p>
            <a:pPr lvl="1"/>
            <a:r>
              <a:rPr lang="en-US" dirty="0" smtClean="0"/>
              <a:t> </a:t>
            </a:r>
            <a:r>
              <a:rPr lang="en-US" dirty="0"/>
              <a:t>atherosclerosis</a:t>
            </a:r>
            <a:r>
              <a:rPr lang="en-US" dirty="0" smtClean="0"/>
              <a:t>,</a:t>
            </a:r>
          </a:p>
          <a:p>
            <a:pPr lvl="1"/>
            <a:r>
              <a:rPr lang="en-US" dirty="0" smtClean="0"/>
              <a:t> </a:t>
            </a:r>
            <a:r>
              <a:rPr lang="en-US" dirty="0"/>
              <a:t>ischemic injury, </a:t>
            </a:r>
            <a:endParaRPr lang="en-US" dirty="0" smtClean="0"/>
          </a:p>
          <a:p>
            <a:pPr lvl="1"/>
            <a:r>
              <a:rPr lang="en-US" dirty="0" smtClean="0"/>
              <a:t>Parkinson's </a:t>
            </a:r>
            <a:r>
              <a:rPr lang="en-US" dirty="0"/>
              <a:t>and </a:t>
            </a:r>
            <a:r>
              <a:rPr lang="en-US" dirty="0" smtClean="0"/>
              <a:t>Alzheimer's</a:t>
            </a:r>
          </a:p>
          <a:p>
            <a:pPr marL="457200" lvl="1" indent="0">
              <a:buNone/>
            </a:pPr>
            <a:r>
              <a:rPr lang="en-US" dirty="0" smtClean="0"/>
              <a:t> Epidemiological </a:t>
            </a:r>
            <a:r>
              <a:rPr lang="en-US" dirty="0"/>
              <a:t>studies have shown that flavonoid intake is inversely related to mortality from coronary heart disease and to the incidence of heart attacks. </a:t>
            </a:r>
          </a:p>
        </p:txBody>
      </p:sp>
    </p:spTree>
    <p:extLst>
      <p:ext uri="{BB962C8B-B14F-4D97-AF65-F5344CB8AC3E}">
        <p14:creationId xmlns:p14="http://schemas.microsoft.com/office/powerpoint/2010/main" val="9933535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Dietary Elements = 4 years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11447575"/>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847072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Family Meals</a:t>
            </a:r>
            <a:endParaRPr lang="en-US" dirty="0"/>
          </a:p>
        </p:txBody>
      </p:sp>
      <p:pic>
        <p:nvPicPr>
          <p:cNvPr id="10" name="Content Placeholder 9" descr="imagesCACYLW24.jpg"/>
          <p:cNvPicPr>
            <a:picLocks noGrp="1" noChangeAspect="1"/>
          </p:cNvPicPr>
          <p:nvPr>
            <p:ph idx="1"/>
          </p:nvPr>
        </p:nvPicPr>
        <p:blipFill>
          <a:blip r:embed="rId3" cstate="print"/>
          <a:stretch>
            <a:fillRect/>
          </a:stretch>
        </p:blipFill>
        <p:spPr>
          <a:xfrm>
            <a:off x="2777871" y="457200"/>
            <a:ext cx="6366129" cy="5791200"/>
          </a:xfrm>
        </p:spPr>
      </p:pic>
      <p:sp>
        <p:nvSpPr>
          <p:cNvPr id="9" name="Text Placeholder 8"/>
          <p:cNvSpPr>
            <a:spLocks noGrp="1"/>
          </p:cNvSpPr>
          <p:nvPr>
            <p:ph type="body" sz="half" idx="2"/>
          </p:nvPr>
        </p:nvSpPr>
        <p:spPr>
          <a:xfrm>
            <a:off x="381000" y="1524000"/>
            <a:ext cx="2322513" cy="4691063"/>
          </a:xfrm>
        </p:spPr>
        <p:txBody>
          <a:bodyPr>
            <a:normAutofit/>
          </a:bodyPr>
          <a:lstStyle/>
          <a:p>
            <a:r>
              <a:rPr lang="en-US" sz="2000" dirty="0" smtClean="0"/>
              <a:t>Other vital elements of the Mediterranean Diet </a:t>
            </a:r>
          </a:p>
          <a:p>
            <a:pPr>
              <a:buFont typeface="Wingdings" pitchFamily="2" charset="2"/>
              <a:buChar char="ü"/>
            </a:pPr>
            <a:r>
              <a:rPr lang="en-US" sz="2000" dirty="0" smtClean="0"/>
              <a:t>sharing meals with others, and fostering a deep appreciation for the pleasures of eating healthy and delicious foods</a:t>
            </a:r>
            <a:endParaRPr lang="en-US" sz="2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Networking</a:t>
            </a:r>
            <a:endParaRPr lang="en-US" dirty="0"/>
          </a:p>
        </p:txBody>
      </p:sp>
      <p:sp>
        <p:nvSpPr>
          <p:cNvPr id="3" name="Content Placeholder 2"/>
          <p:cNvSpPr>
            <a:spLocks noGrp="1"/>
          </p:cNvSpPr>
          <p:nvPr>
            <p:ph idx="1"/>
          </p:nvPr>
        </p:nvSpPr>
        <p:spPr>
          <a:blipFill>
            <a:blip r:embed="rId3"/>
            <a:stretch>
              <a:fillRect/>
            </a:stretch>
          </a:blipFill>
        </p:spPr>
        <p:txBody>
          <a:bodyPr/>
          <a:lstStyle/>
          <a:p>
            <a:r>
              <a:rPr lang="en-US" dirty="0" smtClean="0"/>
              <a:t>Elders stay connected to each other and the </a:t>
            </a:r>
          </a:p>
          <a:p>
            <a:r>
              <a:rPr lang="en-US" dirty="0" smtClean="0"/>
              <a:t>Community at large.  </a:t>
            </a:r>
            <a:endParaRPr lang="en-US" dirty="0"/>
          </a:p>
        </p:txBody>
      </p:sp>
    </p:spTree>
    <p:extLst>
      <p:ext uri="{BB962C8B-B14F-4D97-AF65-F5344CB8AC3E}">
        <p14:creationId xmlns:p14="http://schemas.microsoft.com/office/powerpoint/2010/main" val="5958702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Networking</a:t>
            </a:r>
            <a:endParaRPr lang="en-US" dirty="0"/>
          </a:p>
        </p:txBody>
      </p:sp>
      <p:sp>
        <p:nvSpPr>
          <p:cNvPr id="3" name="Content Placeholder 2"/>
          <p:cNvSpPr>
            <a:spLocks noGrp="1"/>
          </p:cNvSpPr>
          <p:nvPr>
            <p:ph idx="1"/>
          </p:nvPr>
        </p:nvSpPr>
        <p:spPr>
          <a:blipFill>
            <a:blip r:embed="rId3"/>
            <a:stretch>
              <a:fillRect/>
            </a:stretch>
          </a:blipFill>
        </p:spPr>
        <p:txBody>
          <a:bodyPr/>
          <a:lstStyle/>
          <a:p>
            <a:r>
              <a:rPr lang="en-US" dirty="0" smtClean="0">
                <a:solidFill>
                  <a:srgbClr val="FF0000"/>
                </a:solidFill>
              </a:rPr>
              <a:t>They regularly dine, dance and share time.</a:t>
            </a:r>
            <a:endParaRPr lang="en-US" dirty="0">
              <a:solidFill>
                <a:srgbClr val="FF0000"/>
              </a:solidFill>
            </a:endParaRPr>
          </a:p>
        </p:txBody>
      </p:sp>
    </p:spTree>
    <p:extLst>
      <p:ext uri="{BB962C8B-B14F-4D97-AF65-F5344CB8AC3E}">
        <p14:creationId xmlns:p14="http://schemas.microsoft.com/office/powerpoint/2010/main" val="32189528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Connectivity</a:t>
            </a:r>
            <a:endParaRPr lang="en-US" dirty="0"/>
          </a:p>
        </p:txBody>
      </p:sp>
      <p:sp>
        <p:nvSpPr>
          <p:cNvPr id="3" name="Content Placeholder 2"/>
          <p:cNvSpPr>
            <a:spLocks noGrp="1"/>
          </p:cNvSpPr>
          <p:nvPr>
            <p:ph sz="half" idx="1"/>
          </p:nvPr>
        </p:nvSpPr>
        <p:spPr/>
        <p:txBody>
          <a:bodyPr/>
          <a:lstStyle/>
          <a:p>
            <a:r>
              <a:rPr lang="en-US" dirty="0"/>
              <a:t>Connecting social: over 65 chances of dying nearly </a:t>
            </a:r>
            <a:r>
              <a:rPr lang="en-US" dirty="0" smtClean="0"/>
              <a:t>triples without key connections</a:t>
            </a:r>
            <a:endParaRPr lang="en-US" dirty="0"/>
          </a:p>
          <a:p>
            <a:endParaRPr lang="en-US" dirty="0"/>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561882" y="1524000"/>
            <a:ext cx="4476160" cy="4800600"/>
          </a:xfrm>
        </p:spPr>
      </p:pic>
    </p:spTree>
    <p:extLst>
      <p:ext uri="{BB962C8B-B14F-4D97-AF65-F5344CB8AC3E}">
        <p14:creationId xmlns:p14="http://schemas.microsoft.com/office/powerpoint/2010/main" val="31656530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Regular Daily Activity</a:t>
            </a:r>
            <a:endParaRPr lang="en-US" dirty="0"/>
          </a:p>
        </p:txBody>
      </p:sp>
      <p:pic>
        <p:nvPicPr>
          <p:cNvPr id="4" name="Content Placeholder 3" descr="imagesCAIRU7MS.jpg"/>
          <p:cNvPicPr>
            <a:picLocks noGrp="1" noChangeAspect="1"/>
          </p:cNvPicPr>
          <p:nvPr>
            <p:ph idx="1"/>
          </p:nvPr>
        </p:nvPicPr>
        <p:blipFill>
          <a:blip r:embed="rId3" cstate="print"/>
          <a:stretch>
            <a:fillRect/>
          </a:stretch>
        </p:blipFill>
        <p:spPr>
          <a:xfrm>
            <a:off x="228600" y="1192981"/>
            <a:ext cx="4419601" cy="3302820"/>
          </a:xfrm>
        </p:spPr>
      </p:pic>
      <p:pic>
        <p:nvPicPr>
          <p:cNvPr id="5" name="Picture 4" descr="imagesCAPYB7TV.jpg"/>
          <p:cNvPicPr>
            <a:picLocks noChangeAspect="1"/>
          </p:cNvPicPr>
          <p:nvPr/>
        </p:nvPicPr>
        <p:blipFill>
          <a:blip r:embed="rId4" cstate="print"/>
          <a:stretch>
            <a:fillRect/>
          </a:stretch>
        </p:blipFill>
        <p:spPr>
          <a:xfrm>
            <a:off x="4216040" y="3470999"/>
            <a:ext cx="4318360" cy="3234602"/>
          </a:xfrm>
          <a:prstGeom prst="rect">
            <a:avLst/>
          </a:prstGeom>
        </p:spPr>
      </p:pic>
      <p:sp>
        <p:nvSpPr>
          <p:cNvPr id="6" name="Rectangle 5"/>
          <p:cNvSpPr/>
          <p:nvPr/>
        </p:nvSpPr>
        <p:spPr>
          <a:xfrm>
            <a:off x="2286000" y="2967335"/>
            <a:ext cx="4572000" cy="923330"/>
          </a:xfrm>
          <a:prstGeom prst="rect">
            <a:avLst/>
          </a:prstGeom>
        </p:spPr>
        <p:txBody>
          <a:bodyPr>
            <a:spAutoFit/>
          </a:bodyPr>
          <a:lstStyle/>
          <a:p>
            <a:r>
              <a:rPr lang="en-US" dirty="0" smtClean="0"/>
              <a:t>People traditionally have farming or </a:t>
            </a:r>
            <a:r>
              <a:rPr lang="en-US" dirty="0" smtClean="0"/>
              <a:t>herding jobs </a:t>
            </a:r>
            <a:r>
              <a:rPr lang="en-US" dirty="0" smtClean="0"/>
              <a:t>and live in a mountainous terrain, which keep them active throughout life. </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Hot Springs – revive and rejuvenate</a:t>
            </a:r>
            <a:endParaRPr lang="en-US" dirty="0"/>
          </a:p>
        </p:txBody>
      </p:sp>
      <p:pic>
        <p:nvPicPr>
          <p:cNvPr id="4" name="Content Placeholder 3" descr="untitled.bmp"/>
          <p:cNvPicPr>
            <a:picLocks noGrp="1" noChangeAspect="1"/>
          </p:cNvPicPr>
          <p:nvPr>
            <p:ph idx="1"/>
          </p:nvPr>
        </p:nvPicPr>
        <p:blipFill>
          <a:blip r:embed="rId3" cstate="print"/>
          <a:stretch>
            <a:fillRect/>
          </a:stretch>
        </p:blipFill>
        <p:spPr>
          <a:xfrm>
            <a:off x="1752600" y="2590800"/>
            <a:ext cx="5821299" cy="4120696"/>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Ikaria Social Norms</a:t>
            </a:r>
            <a:endParaRPr lang="en-US" dirty="0"/>
          </a:p>
        </p:txBody>
      </p:sp>
      <p:sp>
        <p:nvSpPr>
          <p:cNvPr id="3" name="Content Placeholder 2"/>
          <p:cNvSpPr>
            <a:spLocks noGrp="1"/>
          </p:cNvSpPr>
          <p:nvPr>
            <p:ph idx="1"/>
          </p:nvPr>
        </p:nvSpPr>
        <p:spPr/>
        <p:txBody>
          <a:bodyPr>
            <a:normAutofit lnSpcReduction="10000"/>
          </a:bodyPr>
          <a:lstStyle/>
          <a:p>
            <a:r>
              <a:rPr lang="en-US" dirty="0" smtClean="0"/>
              <a:t>Garden</a:t>
            </a:r>
          </a:p>
          <a:p>
            <a:r>
              <a:rPr lang="en-US" dirty="0" smtClean="0"/>
              <a:t>Eat Healthy/drink herbal tea</a:t>
            </a:r>
          </a:p>
          <a:p>
            <a:r>
              <a:rPr lang="en-US" dirty="0" smtClean="0"/>
              <a:t>Rest/nap</a:t>
            </a:r>
          </a:p>
          <a:p>
            <a:r>
              <a:rPr lang="en-US" dirty="0" smtClean="0"/>
              <a:t>Walk</a:t>
            </a:r>
          </a:p>
          <a:p>
            <a:r>
              <a:rPr lang="en-US" dirty="0" smtClean="0"/>
              <a:t>Do not stress about time</a:t>
            </a:r>
          </a:p>
          <a:p>
            <a:r>
              <a:rPr lang="en-US" dirty="0" smtClean="0"/>
              <a:t>Connect to others everywhere and mind everyone’s best interest</a:t>
            </a:r>
          </a:p>
          <a:p>
            <a:r>
              <a:rPr lang="en-US" dirty="0" smtClean="0"/>
              <a:t>Connect spiritually</a:t>
            </a:r>
          </a:p>
          <a:p>
            <a:endParaRPr lang="en-US" dirty="0"/>
          </a:p>
        </p:txBody>
      </p:sp>
    </p:spTree>
    <p:extLst>
      <p:ext uri="{BB962C8B-B14F-4D97-AF65-F5344CB8AC3E}">
        <p14:creationId xmlns:p14="http://schemas.microsoft.com/office/powerpoint/2010/main" val="33888308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Ikaria </a:t>
            </a:r>
            <a:r>
              <a:rPr lang="en-US" dirty="0" smtClean="0"/>
              <a:t>Elders</a:t>
            </a:r>
            <a:br>
              <a:rPr lang="en-US" dirty="0" smtClean="0"/>
            </a:br>
            <a:endParaRPr lang="en-US" dirty="0"/>
          </a:p>
        </p:txBody>
      </p:sp>
      <p:pic>
        <p:nvPicPr>
          <p:cNvPr id="5" name="Picture 4" descr="elders.bmp"/>
          <p:cNvPicPr>
            <a:picLocks noChangeAspect="1"/>
          </p:cNvPicPr>
          <p:nvPr/>
        </p:nvPicPr>
        <p:blipFill>
          <a:blip r:embed="rId3" cstate="print"/>
          <a:stretch>
            <a:fillRect/>
          </a:stretch>
        </p:blipFill>
        <p:spPr>
          <a:xfrm>
            <a:off x="1219200" y="1752600"/>
            <a:ext cx="3976524" cy="2646195"/>
          </a:xfrm>
          <a:prstGeom prst="rect">
            <a:avLst/>
          </a:prstGeom>
        </p:spPr>
      </p:pic>
      <p:pic>
        <p:nvPicPr>
          <p:cNvPr id="6" name="Picture 5" descr="elders 2.bmp"/>
          <p:cNvPicPr>
            <a:picLocks noChangeAspect="1"/>
          </p:cNvPicPr>
          <p:nvPr/>
        </p:nvPicPr>
        <p:blipFill>
          <a:blip r:embed="rId4" cstate="print"/>
          <a:stretch>
            <a:fillRect/>
          </a:stretch>
        </p:blipFill>
        <p:spPr>
          <a:xfrm>
            <a:off x="4267200" y="3886199"/>
            <a:ext cx="4038600" cy="2692401"/>
          </a:xfrm>
          <a:prstGeom prst="rect">
            <a:avLst/>
          </a:prstGeom>
        </p:spPr>
      </p:pic>
      <p:sp>
        <p:nvSpPr>
          <p:cNvPr id="4" name="TextBox 3"/>
          <p:cNvSpPr txBox="1"/>
          <p:nvPr/>
        </p:nvSpPr>
        <p:spPr>
          <a:xfrm>
            <a:off x="5867400" y="2133600"/>
            <a:ext cx="3023520" cy="1200329"/>
          </a:xfrm>
          <a:prstGeom prst="rect">
            <a:avLst/>
          </a:prstGeom>
          <a:noFill/>
        </p:spPr>
        <p:txBody>
          <a:bodyPr wrap="none" rtlCol="0">
            <a:spAutoFit/>
          </a:bodyPr>
          <a:lstStyle/>
          <a:p>
            <a:r>
              <a:rPr lang="en-US" dirty="0" smtClean="0"/>
              <a:t>Maintain purpose through</a:t>
            </a:r>
          </a:p>
          <a:p>
            <a:r>
              <a:rPr lang="en-US" dirty="0" smtClean="0"/>
              <a:t>Work, family and connections.</a:t>
            </a:r>
          </a:p>
          <a:p>
            <a:r>
              <a:rPr lang="en-US" dirty="0" smtClean="0"/>
              <a:t>Low rates of disease including</a:t>
            </a:r>
          </a:p>
          <a:p>
            <a:r>
              <a:rPr lang="en-US" dirty="0" smtClean="0"/>
              <a:t>Dementia. </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Building Blue Zones in the US</a:t>
            </a:r>
            <a:endParaRPr lang="en-US" dirty="0"/>
          </a:p>
        </p:txBody>
      </p:sp>
      <p:sp>
        <p:nvSpPr>
          <p:cNvPr id="4" name="Content Placeholder 3"/>
          <p:cNvSpPr>
            <a:spLocks noGrp="1"/>
          </p:cNvSpPr>
          <p:nvPr>
            <p:ph sz="half" idx="1"/>
          </p:nvPr>
        </p:nvSpPr>
        <p:spPr>
          <a:xfrm>
            <a:off x="381000" y="1600200"/>
            <a:ext cx="4114800" cy="4525963"/>
          </a:xfrm>
          <a:solidFill>
            <a:schemeClr val="accent1"/>
          </a:solidFill>
        </p:spPr>
        <p:txBody>
          <a:bodyPr/>
          <a:lstStyle/>
          <a:p>
            <a:r>
              <a:rPr lang="en-US" dirty="0" smtClean="0"/>
              <a:t>Possible:</a:t>
            </a:r>
          </a:p>
          <a:p>
            <a:pPr lvl="1"/>
            <a:r>
              <a:rPr lang="en-US" dirty="0" smtClean="0"/>
              <a:t>Planning: Who, what, how</a:t>
            </a:r>
          </a:p>
          <a:p>
            <a:pPr lvl="1"/>
            <a:r>
              <a:rPr lang="en-US" dirty="0" smtClean="0"/>
              <a:t>Implementing power of 9</a:t>
            </a:r>
          </a:p>
          <a:p>
            <a:pPr lvl="2"/>
            <a:r>
              <a:rPr lang="en-US" dirty="0" smtClean="0"/>
              <a:t>Strategies</a:t>
            </a:r>
          </a:p>
          <a:p>
            <a:pPr lvl="1"/>
            <a:r>
              <a:rPr lang="en-US" dirty="0" smtClean="0"/>
              <a:t>Challenges:</a:t>
            </a:r>
          </a:p>
          <a:p>
            <a:pPr lvl="2"/>
            <a:r>
              <a:rPr lang="en-US" dirty="0" smtClean="0"/>
              <a:t>Overcoming</a:t>
            </a:r>
          </a:p>
          <a:p>
            <a:pPr lvl="1"/>
            <a:r>
              <a:rPr lang="en-US" dirty="0" smtClean="0"/>
              <a:t>Outcomes</a:t>
            </a:r>
          </a:p>
          <a:p>
            <a:pPr lvl="1"/>
            <a:endParaRPr lang="en-US" dirty="0"/>
          </a:p>
        </p:txBody>
      </p:sp>
      <p:sp>
        <p:nvSpPr>
          <p:cNvPr id="5" name="Content Placeholder 4"/>
          <p:cNvSpPr>
            <a:spLocks noGrp="1"/>
          </p:cNvSpPr>
          <p:nvPr>
            <p:ph sz="half" idx="2"/>
          </p:nvPr>
        </p:nvSpPr>
        <p:spPr>
          <a:solidFill>
            <a:schemeClr val="tx1">
              <a:lumMod val="65000"/>
            </a:schemeClr>
          </a:solidFill>
        </p:spPr>
        <p:txBody>
          <a:bodyPr/>
          <a:lstStyle/>
          <a:p>
            <a:r>
              <a:rPr lang="en-US" dirty="0" smtClean="0"/>
              <a:t>Not Likely:</a:t>
            </a:r>
          </a:p>
          <a:p>
            <a:pPr lvl="1"/>
            <a:r>
              <a:rPr lang="en-US" dirty="0" smtClean="0"/>
              <a:t>Social Barriers</a:t>
            </a:r>
          </a:p>
          <a:p>
            <a:pPr lvl="1"/>
            <a:r>
              <a:rPr lang="en-US" dirty="0" smtClean="0"/>
              <a:t>Emotional, mental barriers</a:t>
            </a:r>
          </a:p>
          <a:p>
            <a:pPr lvl="1"/>
            <a:r>
              <a:rPr lang="en-US" dirty="0" smtClean="0"/>
              <a:t>Funding</a:t>
            </a:r>
          </a:p>
          <a:p>
            <a:pPr lvl="1"/>
            <a:r>
              <a:rPr lang="en-US" dirty="0" smtClean="0"/>
              <a:t>Political</a:t>
            </a:r>
          </a:p>
          <a:p>
            <a:pPr lvl="1"/>
            <a:r>
              <a:rPr lang="en-US" dirty="0" smtClean="0"/>
              <a:t>Other</a:t>
            </a:r>
            <a:endParaRPr lang="en-US" dirty="0"/>
          </a:p>
        </p:txBody>
      </p:sp>
    </p:spTree>
    <p:extLst>
      <p:ext uri="{BB962C8B-B14F-4D97-AF65-F5344CB8AC3E}">
        <p14:creationId xmlns:p14="http://schemas.microsoft.com/office/powerpoint/2010/main" val="28813330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Vitality </a:t>
            </a:r>
            <a:r>
              <a:rPr lang="en-US" dirty="0" smtClean="0"/>
              <a:t>Cities Blue Zones strategic implementation</a:t>
            </a:r>
            <a:endParaRPr lang="en-US" dirty="0"/>
          </a:p>
        </p:txBody>
      </p:sp>
      <p:sp>
        <p:nvSpPr>
          <p:cNvPr id="3" name="Content Placeholder 2"/>
          <p:cNvSpPr>
            <a:spLocks noGrp="1"/>
          </p:cNvSpPr>
          <p:nvPr>
            <p:ph idx="1"/>
          </p:nvPr>
        </p:nvSpPr>
        <p:spPr/>
        <p:txBody>
          <a:bodyPr/>
          <a:lstStyle/>
          <a:p>
            <a:endParaRPr lang="en-US" dirty="0" smtClean="0"/>
          </a:p>
          <a:p>
            <a:r>
              <a:rPr lang="en-US" dirty="0" smtClean="0">
                <a:hlinkClick r:id="rId3"/>
              </a:rPr>
              <a:t>V</a:t>
            </a:r>
            <a:r>
              <a:rPr lang="en-US" dirty="0" smtClean="0"/>
              <a:t> Vitality Cities</a:t>
            </a:r>
          </a:p>
          <a:p>
            <a:r>
              <a:rPr lang="en-US" dirty="0" smtClean="0">
                <a:hlinkClick r:id="rId4"/>
              </a:rPr>
              <a:t>V</a:t>
            </a:r>
            <a:endParaRPr lang="en-US" dirty="0" smtClean="0"/>
          </a:p>
          <a:p>
            <a:r>
              <a:rPr lang="en-US" dirty="0" smtClean="0"/>
              <a:t>Results: </a:t>
            </a:r>
            <a:r>
              <a:rPr lang="en-US" dirty="0" smtClean="0">
                <a:hlinkClick r:id="rId5"/>
              </a:rPr>
              <a:t>Web</a:t>
            </a:r>
            <a:endParaRPr lang="en-US" dirty="0"/>
          </a:p>
          <a:p>
            <a:endParaRPr lang="en-US" dirty="0" smtClean="0"/>
          </a:p>
          <a:p>
            <a:r>
              <a:rPr lang="en-US" dirty="0" err="1" smtClean="0"/>
              <a:t>Rodondo</a:t>
            </a:r>
            <a:r>
              <a:rPr lang="en-US" dirty="0" smtClean="0"/>
              <a:t> to Okinawa </a:t>
            </a:r>
            <a:r>
              <a:rPr lang="en-US" dirty="0" smtClean="0">
                <a:hlinkClick r:id="rId6"/>
              </a:rPr>
              <a:t>V</a:t>
            </a:r>
            <a:endParaRPr lang="en-US" dirty="0" smtClean="0"/>
          </a:p>
          <a:p>
            <a:endParaRPr lang="en-US" dirty="0"/>
          </a:p>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Successes</a:t>
            </a:r>
            <a:endParaRPr lang="en-US" dirty="0"/>
          </a:p>
        </p:txBody>
      </p:sp>
      <p:sp>
        <p:nvSpPr>
          <p:cNvPr id="3" name="Content Placeholder 2"/>
          <p:cNvSpPr>
            <a:spLocks noGrp="1"/>
          </p:cNvSpPr>
          <p:nvPr>
            <p:ph idx="1"/>
          </p:nvPr>
        </p:nvSpPr>
        <p:spPr/>
        <p:txBody>
          <a:bodyPr>
            <a:normAutofit fontScale="62500" lnSpcReduction="20000"/>
          </a:bodyPr>
          <a:lstStyle/>
          <a:p>
            <a:r>
              <a:rPr lang="en-US" b="1" dirty="0"/>
              <a:t>Success Stories: </a:t>
            </a:r>
            <a:endParaRPr lang="en-US" dirty="0"/>
          </a:p>
          <a:p>
            <a:r>
              <a:rPr lang="en-US" dirty="0"/>
              <a:t>The city built and rented 46 new community gardens.</a:t>
            </a:r>
          </a:p>
          <a:p>
            <a:r>
              <a:rPr lang="en-US" dirty="0"/>
              <a:t>44% of the adult population participated in walking </a:t>
            </a:r>
            <a:r>
              <a:rPr lang="en-US" dirty="0" err="1"/>
              <a:t>moais</a:t>
            </a:r>
            <a:r>
              <a:rPr lang="en-US" dirty="0"/>
              <a:t>, logging over 75 million steps in one year.</a:t>
            </a:r>
          </a:p>
          <a:p>
            <a:r>
              <a:rPr lang="en-US" dirty="0"/>
              <a:t>Nearly 1,000 people attended one of Richard </a:t>
            </a:r>
            <a:r>
              <a:rPr lang="en-US" dirty="0" err="1"/>
              <a:t>Leider’s</a:t>
            </a:r>
            <a:r>
              <a:rPr lang="en-US" dirty="0"/>
              <a:t> Purpose workshops.</a:t>
            </a:r>
          </a:p>
          <a:p>
            <a:r>
              <a:rPr lang="en-US" dirty="0"/>
              <a:t>Schools banned eating in hallways and stopped selling candy for fundraisers.</a:t>
            </a:r>
          </a:p>
          <a:p>
            <a:r>
              <a:rPr lang="en-US" b="1" dirty="0"/>
              <a:t>Outcomes After One Year: </a:t>
            </a:r>
            <a:endParaRPr lang="en-US" dirty="0"/>
          </a:p>
          <a:p>
            <a:r>
              <a:rPr lang="en-US" dirty="0"/>
              <a:t>Participants added an average 2.9 (projected) years to their lifespan.</a:t>
            </a:r>
          </a:p>
          <a:p>
            <a:r>
              <a:rPr lang="en-US" dirty="0"/>
              <a:t>Healthcare claims for city workers dropped 49%.</a:t>
            </a:r>
          </a:p>
          <a:p>
            <a:r>
              <a:rPr lang="en-US" dirty="0"/>
              <a:t>Participating businesses saw a 21% decline in absenteeism.</a:t>
            </a:r>
          </a:p>
          <a:p>
            <a:r>
              <a:rPr lang="en-US"/>
              <a:t>“The Blue Zones Project helped our community set amazing, aggressive, and achievable strategies that moved the public health agenda further in ten months than I could have expected in ten years.” – Lois Ahern, Director of Freeborn County Health (retired)</a:t>
            </a:r>
          </a:p>
          <a:p>
            <a:endParaRPr lang="en-US"/>
          </a:p>
        </p:txBody>
      </p:sp>
    </p:spTree>
    <p:extLst>
      <p:ext uri="{BB962C8B-B14F-4D97-AF65-F5344CB8AC3E}">
        <p14:creationId xmlns:p14="http://schemas.microsoft.com/office/powerpoint/2010/main" val="19361822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576</TotalTime>
  <Words>1186</Words>
  <Application>Microsoft Office PowerPoint</Application>
  <PresentationFormat>On-screen Show (4:3)</PresentationFormat>
  <Paragraphs>171</Paragraphs>
  <Slides>28</Slides>
  <Notes>23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Wingdings</vt:lpstr>
      <vt:lpstr>Office Theme</vt:lpstr>
      <vt:lpstr>Ikaria Greece</vt:lpstr>
      <vt:lpstr>PowerPoint Presentation</vt:lpstr>
      <vt:lpstr>PowerPoint Presentation</vt:lpstr>
      <vt:lpstr>PowerPoint Presentation</vt:lpstr>
      <vt:lpstr>PowerPoint Presentation</vt:lpstr>
      <vt:lpstr>Get Your ZZZs</vt:lpstr>
      <vt:lpstr>Napping</vt:lpstr>
      <vt:lpstr>Nap – Dos/Don’ts</vt:lpstr>
      <vt:lpstr>PowerPoint Presentation</vt:lpstr>
      <vt:lpstr>Mediterranean Diet</vt:lpstr>
      <vt:lpstr>Mediterranean  Diet:</vt:lpstr>
      <vt:lpstr>Mediterranean Diet</vt:lpstr>
      <vt:lpstr>Goat’s Milk</vt:lpstr>
      <vt:lpstr>Herbal Tea</vt:lpstr>
      <vt:lpstr>Combinations</vt:lpstr>
      <vt:lpstr>Flavonoids -antioxidants</vt:lpstr>
      <vt:lpstr>Key Dietary Elements = 4 years</vt:lpstr>
      <vt:lpstr>Family Meals</vt:lpstr>
      <vt:lpstr>Social Networking</vt:lpstr>
      <vt:lpstr>Social Networking</vt:lpstr>
      <vt:lpstr>Social Connectivity</vt:lpstr>
      <vt:lpstr>Regular Daily Activity</vt:lpstr>
      <vt:lpstr>Hot Springs – revive and rejuvenate</vt:lpstr>
      <vt:lpstr>Ikaria Social Norms</vt:lpstr>
      <vt:lpstr>Ikaria Elders </vt:lpstr>
      <vt:lpstr>Building Blue Zones in the US</vt:lpstr>
      <vt:lpstr>Vitality Cities Blue Zones strategic implementation</vt:lpstr>
      <vt:lpstr>Successes</vt:lpstr>
    </vt:vector>
  </TitlesOfParts>
  <Company>Georgia Perimeter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Icaria Greece</dc:title>
  <dc:creator>user</dc:creator>
  <cp:lastModifiedBy>brendamoore</cp:lastModifiedBy>
  <cp:revision>36</cp:revision>
  <dcterms:created xsi:type="dcterms:W3CDTF">2012-10-01T12:49:43Z</dcterms:created>
  <dcterms:modified xsi:type="dcterms:W3CDTF">2018-05-15T14:29:21Z</dcterms:modified>
</cp:coreProperties>
</file>